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56" r:id="rId2"/>
    <p:sldId id="284" r:id="rId3"/>
    <p:sldId id="276" r:id="rId4"/>
    <p:sldId id="277" r:id="rId5"/>
    <p:sldId id="269" r:id="rId6"/>
    <p:sldId id="263" r:id="rId7"/>
    <p:sldId id="288" r:id="rId8"/>
    <p:sldId id="289" r:id="rId9"/>
    <p:sldId id="290" r:id="rId10"/>
    <p:sldId id="291" r:id="rId11"/>
    <p:sldId id="285" r:id="rId12"/>
    <p:sldId id="280" r:id="rId13"/>
    <p:sldId id="286" r:id="rId14"/>
    <p:sldId id="279" r:id="rId15"/>
    <p:sldId id="287" r:id="rId16"/>
    <p:sldId id="281" r:id="rId17"/>
    <p:sldId id="267" r:id="rId18"/>
  </p:sldIdLst>
  <p:sldSz cx="12192000" cy="6858000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7" userDrawn="1">
          <p15:clr>
            <a:srgbClr val="A4A3A4"/>
          </p15:clr>
        </p15:guide>
        <p15:guide id="2" pos="70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Jensen" initials="RJ" lastIdx="1" clrIdx="0">
    <p:extLst>
      <p:ext uri="{19B8F6BF-5375-455C-9EA6-DF929625EA0E}">
        <p15:presenceInfo xmlns:p15="http://schemas.microsoft.com/office/powerpoint/2012/main" userId="S::rij@odense.dk::403b501b-9c3e-468c-81b6-241d5485d8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BD7F3"/>
    <a:srgbClr val="002E5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036A0D-5288-410B-BF96-59289FC412C9}" v="1" dt="2022-04-28T15:08:57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76" autoAdjust="0"/>
  </p:normalViewPr>
  <p:slideViewPr>
    <p:cSldViewPr snapToObjects="1" showGuides="1">
      <p:cViewPr varScale="1">
        <p:scale>
          <a:sx n="114" d="100"/>
          <a:sy n="114" d="100"/>
        </p:scale>
        <p:origin x="186" y="102"/>
      </p:cViewPr>
      <p:guideLst>
        <p:guide orient="horz" pos="4007"/>
        <p:guide pos="70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Objects="1" showGuides="1">
      <p:cViewPr varScale="1">
        <p:scale>
          <a:sx n="101" d="100"/>
          <a:sy n="101" d="100"/>
        </p:scale>
        <p:origin x="408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Antal mikrobiologiske overskridelser af kravværdier- med beregnet tendenslinie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6.4851739686385357E-2"/>
          <c:y val="6.7221259387637206E-2"/>
          <c:w val="0.90267299369035825"/>
          <c:h val="0.86068568985202676"/>
        </c:manualLayout>
      </c:layout>
      <c:scatterChart>
        <c:scatterStyle val="lineMarker"/>
        <c:varyColors val="0"/>
        <c:ser>
          <c:idx val="0"/>
          <c:order val="0"/>
          <c:tx>
            <c:strRef>
              <c:f>'Ark1'!$A$5</c:f>
              <c:strCache>
                <c:ptCount val="1"/>
                <c:pt idx="0">
                  <c:v>Antal - med beregnet tendenslinie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'Ark1'!$B$4:$M$4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xVal>
          <c:yVal>
            <c:numRef>
              <c:f>'Ark1'!$B$5:$M$5</c:f>
              <c:numCache>
                <c:formatCode>General</c:formatCode>
                <c:ptCount val="12"/>
                <c:pt idx="0">
                  <c:v>12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6</c:v>
                </c:pt>
                <c:pt idx="7">
                  <c:v>9</c:v>
                </c:pt>
                <c:pt idx="8">
                  <c:v>1</c:v>
                </c:pt>
                <c:pt idx="9">
                  <c:v>3</c:v>
                </c:pt>
                <c:pt idx="10">
                  <c:v>4</c:v>
                </c:pt>
                <c:pt idx="11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7F0-4DD2-B044-99A08A285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1696656"/>
        <c:axId val="491697640"/>
      </c:scatterChart>
      <c:valAx>
        <c:axId val="491696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91697640"/>
        <c:crosses val="autoZero"/>
        <c:crossBetween val="midCat"/>
      </c:valAx>
      <c:valAx>
        <c:axId val="491697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916966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16T10:51:48.688" idx="1">
    <p:pos x="3895" y="2817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C6109-B824-4AA0-9EBE-CCAAEF8D8B9C}" type="datetimeFigureOut">
              <a:rPr lang="da-DK" smtClean="0"/>
              <a:t>28-04-2022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2F56C-9F3D-41A8-94D7-337B15304F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0664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/>
          </p:cNvSpPr>
          <p:nvPr userDrawn="1"/>
        </p:nvSpPr>
        <p:spPr>
          <a:xfrm>
            <a:off x="191999" y="144000"/>
            <a:ext cx="11825828" cy="6588000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28-04-2022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Undertitel 2"/>
          <p:cNvSpPr>
            <a:spLocks noGrp="1"/>
          </p:cNvSpPr>
          <p:nvPr>
            <p:ph type="subTitle" idx="1"/>
          </p:nvPr>
        </p:nvSpPr>
        <p:spPr>
          <a:xfrm>
            <a:off x="1400629" y="2732539"/>
            <a:ext cx="8033657" cy="308224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spcBef>
                <a:spcPts val="1128"/>
              </a:spcBef>
              <a:buNone/>
              <a:defRPr/>
            </a:lvl1pPr>
          </a:lstStyle>
          <a:p>
            <a:pPr algn="l">
              <a:lnSpc>
                <a:spcPct val="120000"/>
              </a:lnSpc>
              <a:spcBef>
                <a:spcPts val="1128"/>
              </a:spcBef>
            </a:pPr>
            <a:r>
              <a:rPr lang="da-DK" sz="2400">
                <a:solidFill>
                  <a:srgbClr val="08284C"/>
                </a:solidFill>
                <a:latin typeface="Arial"/>
                <a:cs typeface="Arial"/>
              </a:rPr>
              <a:t>Klik for at redigere undertiteltypografien i masteren</a:t>
            </a:r>
            <a:endParaRPr lang="da-DK" sz="2400" dirty="0">
              <a:solidFill>
                <a:srgbClr val="08284C"/>
              </a:solidFill>
              <a:latin typeface="Arial"/>
              <a:cs typeface="Arial"/>
            </a:endParaRPr>
          </a:p>
        </p:txBody>
      </p:sp>
      <p:sp>
        <p:nvSpPr>
          <p:cNvPr id="19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285169" y="2109941"/>
            <a:ext cx="10571472" cy="47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latin typeface="Oswald"/>
                <a:cs typeface="Oswald"/>
              </a:defRPr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8" name="Picture 9" descr="knu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729" y="669134"/>
            <a:ext cx="6801097" cy="6076581"/>
          </a:xfrm>
          <a:prstGeom prst="rect">
            <a:avLst/>
          </a:prstGeom>
        </p:spPr>
      </p:pic>
      <p:pic>
        <p:nvPicPr>
          <p:cNvPr id="9" name="Picture 6" descr="kommunelogotap2014_CMYK_U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4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/>
          <p:cNvSpPr>
            <a:spLocks noGrp="1"/>
          </p:cNvSpPr>
          <p:nvPr>
            <p:ph type="pic" sz="quarter" idx="13" hasCustomPrompt="1"/>
          </p:nvPr>
        </p:nvSpPr>
        <p:spPr>
          <a:xfrm>
            <a:off x="190800" y="144000"/>
            <a:ext cx="11817707" cy="6582930"/>
          </a:xfrm>
          <a:custGeom>
            <a:avLst/>
            <a:gdLst>
              <a:gd name="connsiteX0" fmla="*/ 7647586 w 8863280"/>
              <a:gd name="connsiteY0" fmla="*/ 520542 h 6582930"/>
              <a:gd name="connsiteX1" fmla="*/ 7240628 w 8863280"/>
              <a:gd name="connsiteY1" fmla="*/ 1199725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47586 w 8863280"/>
              <a:gd name="connsiteY4" fmla="*/ 520542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240628 w 8863280"/>
              <a:gd name="connsiteY1" fmla="*/ 1199725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209774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189677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179628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189677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63280" h="6582930">
                <a:moveTo>
                  <a:pt x="7655122" y="540638"/>
                </a:moveTo>
                <a:lnTo>
                  <a:pt x="7662658" y="1189677"/>
                </a:lnTo>
                <a:lnTo>
                  <a:pt x="8863279" y="1199725"/>
                </a:lnTo>
                <a:lnTo>
                  <a:pt x="8863279" y="530590"/>
                </a:lnTo>
                <a:lnTo>
                  <a:pt x="7655122" y="540638"/>
                </a:lnTo>
                <a:close/>
                <a:moveTo>
                  <a:pt x="0" y="0"/>
                </a:moveTo>
                <a:lnTo>
                  <a:pt x="8863280" y="0"/>
                </a:lnTo>
                <a:lnTo>
                  <a:pt x="8863280" y="6582930"/>
                </a:lnTo>
                <a:lnTo>
                  <a:pt x="0" y="658293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28-04-2022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pic>
        <p:nvPicPr>
          <p:cNvPr id="17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8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/>
          </p:cNvSpPr>
          <p:nvPr userDrawn="1"/>
        </p:nvSpPr>
        <p:spPr>
          <a:xfrm>
            <a:off x="192001" y="144000"/>
            <a:ext cx="11825828" cy="6588000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28-04-2022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pic>
        <p:nvPicPr>
          <p:cNvPr id="24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21" y="669135"/>
            <a:ext cx="1626108" cy="670560"/>
          </a:xfrm>
          <a:prstGeom prst="rect">
            <a:avLst/>
          </a:prstGeom>
        </p:spPr>
      </p:pic>
      <p:sp>
        <p:nvSpPr>
          <p:cNvPr id="9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7571318" y="144000"/>
            <a:ext cx="4446511" cy="6588000"/>
          </a:xfrm>
          <a:custGeom>
            <a:avLst/>
            <a:gdLst>
              <a:gd name="connsiteX0" fmla="*/ 2119425 w 3334883"/>
              <a:gd name="connsiteY0" fmla="*/ 530590 h 6582931"/>
              <a:gd name="connsiteX1" fmla="*/ 1712231 w 3334883"/>
              <a:gd name="connsiteY1" fmla="*/ 119972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6 w 3334883"/>
              <a:gd name="connsiteY1" fmla="*/ 120448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6 w 3334883"/>
              <a:gd name="connsiteY1" fmla="*/ 1194968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6569 w 3334883"/>
              <a:gd name="connsiteY1" fmla="*/ 1199727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8 w 3334883"/>
              <a:gd name="connsiteY1" fmla="*/ 1194969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6569 w 3334883"/>
              <a:gd name="connsiteY1" fmla="*/ 1194969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6 w 3334883"/>
              <a:gd name="connsiteY1" fmla="*/ 1199727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83" h="6582931">
                <a:moveTo>
                  <a:pt x="2119425" y="530590"/>
                </a:moveTo>
                <a:cubicBezTo>
                  <a:pt x="2120615" y="755222"/>
                  <a:pt x="2118236" y="975095"/>
                  <a:pt x="2119426" y="1199727"/>
                </a:cubicBezTo>
                <a:lnTo>
                  <a:pt x="3334882" y="1199725"/>
                </a:lnTo>
                <a:lnTo>
                  <a:pt x="3334882" y="530590"/>
                </a:lnTo>
                <a:lnTo>
                  <a:pt x="2119425" y="530590"/>
                </a:lnTo>
                <a:close/>
                <a:moveTo>
                  <a:pt x="0" y="0"/>
                </a:moveTo>
                <a:lnTo>
                  <a:pt x="3334883" y="0"/>
                </a:lnTo>
                <a:lnTo>
                  <a:pt x="3334883" y="6582931"/>
                </a:lnTo>
                <a:lnTo>
                  <a:pt x="0" y="6582931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</p:txBody>
      </p:sp>
      <p:sp>
        <p:nvSpPr>
          <p:cNvPr id="12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577803" y="1356254"/>
            <a:ext cx="5812367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13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612114" y="2063082"/>
            <a:ext cx="5809853" cy="41937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158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7571318" y="144000"/>
            <a:ext cx="4446511" cy="6588000"/>
          </a:xfrm>
          <a:custGeom>
            <a:avLst/>
            <a:gdLst>
              <a:gd name="connsiteX0" fmla="*/ 2119425 w 3334883"/>
              <a:gd name="connsiteY0" fmla="*/ 530590 h 6582931"/>
              <a:gd name="connsiteX1" fmla="*/ 1712231 w 3334883"/>
              <a:gd name="connsiteY1" fmla="*/ 119972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180690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194967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209243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19972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83" h="6582931">
                <a:moveTo>
                  <a:pt x="2119425" y="530590"/>
                </a:moveTo>
                <a:lnTo>
                  <a:pt x="2119425" y="1199725"/>
                </a:lnTo>
                <a:lnTo>
                  <a:pt x="3334882" y="1199725"/>
                </a:lnTo>
                <a:lnTo>
                  <a:pt x="3334882" y="530590"/>
                </a:lnTo>
                <a:lnTo>
                  <a:pt x="2119425" y="530590"/>
                </a:lnTo>
                <a:close/>
                <a:moveTo>
                  <a:pt x="0" y="0"/>
                </a:moveTo>
                <a:lnTo>
                  <a:pt x="3334883" y="0"/>
                </a:lnTo>
                <a:lnTo>
                  <a:pt x="3334883" y="6582931"/>
                </a:lnTo>
                <a:lnTo>
                  <a:pt x="0" y="6582931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28-04-2022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7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577803" y="1356254"/>
            <a:ext cx="5812367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25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612114" y="2063082"/>
            <a:ext cx="5809853" cy="41937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8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0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knud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850" y="4314385"/>
            <a:ext cx="2678049" cy="2407539"/>
          </a:xfrm>
          <a:prstGeom prst="rect">
            <a:avLst/>
          </a:prstGeom>
        </p:spPr>
      </p:pic>
      <p:sp>
        <p:nvSpPr>
          <p:cNvPr id="7" name="Rectangle 5"/>
          <p:cNvSpPr/>
          <p:nvPr userDrawn="1"/>
        </p:nvSpPr>
        <p:spPr>
          <a:xfrm>
            <a:off x="5829905" y="144000"/>
            <a:ext cx="6187994" cy="6582930"/>
          </a:xfrm>
          <a:prstGeom prst="rect">
            <a:avLst/>
          </a:prstGeom>
          <a:solidFill>
            <a:srgbClr val="002E5E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noProof="0" dirty="0"/>
          </a:p>
        </p:txBody>
      </p:sp>
      <p:sp>
        <p:nvSpPr>
          <p:cNvPr id="6" name="Rectangle 9"/>
          <p:cNvSpPr/>
          <p:nvPr userDrawn="1"/>
        </p:nvSpPr>
        <p:spPr>
          <a:xfrm>
            <a:off x="192001" y="144000"/>
            <a:ext cx="5637905" cy="6582930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28-04-2022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Undertitel 2"/>
          <p:cNvSpPr>
            <a:spLocks noGrp="1"/>
          </p:cNvSpPr>
          <p:nvPr>
            <p:ph type="subTitle" idx="1"/>
          </p:nvPr>
        </p:nvSpPr>
        <p:spPr>
          <a:xfrm>
            <a:off x="6454460" y="2859976"/>
            <a:ext cx="3696305" cy="3444421"/>
          </a:xfrm>
        </p:spPr>
        <p:txBody>
          <a:bodyPr lIns="0" tIns="0" rIns="0" bIns="0">
            <a:noAutofit/>
          </a:bodyPr>
          <a:lstStyle>
            <a:lvl1pPr marL="180000" indent="-180000" algn="l">
              <a:spcBef>
                <a:spcPts val="1128"/>
              </a:spcBef>
              <a:spcAft>
                <a:spcPts val="800"/>
              </a:spcAft>
              <a:buFont typeface="Arial"/>
              <a:buChar char="•"/>
              <a:defRPr>
                <a:solidFill>
                  <a:srgbClr val="FFFFFF"/>
                </a:solidFill>
              </a:defRPr>
            </a:lvl1pPr>
          </a:lstStyle>
          <a:p>
            <a:pPr marL="180000" indent="-180000" algn="l">
              <a:spcBef>
                <a:spcPts val="1128"/>
              </a:spcBef>
              <a:spcAft>
                <a:spcPts val="800"/>
              </a:spcAft>
              <a:buFont typeface="Arial"/>
              <a:buChar char="•"/>
            </a:pPr>
            <a:r>
              <a:rPr lang="da-DK" sz="2000" b="1" baseline="30000">
                <a:solidFill>
                  <a:schemeClr val="bg1"/>
                </a:solidFill>
                <a:latin typeface="Arial"/>
                <a:cs typeface="Arial"/>
              </a:rPr>
              <a:t>Klik for at redigere undertiteltypografien i masteren</a:t>
            </a:r>
            <a:endParaRPr lang="da-DK" sz="2000" b="1" baseline="30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401235" y="2732089"/>
            <a:ext cx="4494644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0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1433033" y="3546070"/>
            <a:ext cx="4182913" cy="26912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12" name="Picture 6" descr="kommunelogotap2014_CMYK_U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9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3" hasCustomPrompt="1"/>
          </p:nvPr>
        </p:nvSpPr>
        <p:spPr>
          <a:xfrm>
            <a:off x="192000" y="142875"/>
            <a:ext cx="7281333" cy="6588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  <a:p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28-04-2022</a:t>
            </a:fld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Rectangle 5"/>
          <p:cNvSpPr/>
          <p:nvPr userDrawn="1"/>
        </p:nvSpPr>
        <p:spPr>
          <a:xfrm>
            <a:off x="7481455" y="142875"/>
            <a:ext cx="4536373" cy="6588000"/>
          </a:xfrm>
          <a:prstGeom prst="rect">
            <a:avLst/>
          </a:prstGeom>
          <a:solidFill>
            <a:srgbClr val="978F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 algn="ctr"/>
            <a:endParaRPr lang="en-US" sz="180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4"/>
          </p:nvPr>
        </p:nvSpPr>
        <p:spPr>
          <a:xfrm>
            <a:off x="8016213" y="3068638"/>
            <a:ext cx="3566187" cy="32783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8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4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/>
          </p:cNvSpPr>
          <p:nvPr userDrawn="1"/>
        </p:nvSpPr>
        <p:spPr>
          <a:xfrm>
            <a:off x="203199" y="2346326"/>
            <a:ext cx="11814629" cy="4375149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7" name="Pladsholder til billede 13"/>
          <p:cNvSpPr>
            <a:spLocks noGrp="1"/>
          </p:cNvSpPr>
          <p:nvPr>
            <p:ph type="pic" sz="quarter" idx="13" hasCustomPrompt="1"/>
          </p:nvPr>
        </p:nvSpPr>
        <p:spPr>
          <a:xfrm>
            <a:off x="192000" y="142875"/>
            <a:ext cx="11814629" cy="2203450"/>
          </a:xfrm>
          <a:custGeom>
            <a:avLst/>
            <a:gdLst>
              <a:gd name="connsiteX0" fmla="*/ 7659801 w 8860972"/>
              <a:gd name="connsiteY0" fmla="*/ 531023 h 2203450"/>
              <a:gd name="connsiteX1" fmla="*/ 7238320 w 8860972"/>
              <a:gd name="connsiteY1" fmla="*/ 1195395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31023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238320 w 8860972"/>
              <a:gd name="connsiteY1" fmla="*/ 1195395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2657 w 8860972"/>
              <a:gd name="connsiteY1" fmla="*/ 1185870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6228 w 8860972"/>
              <a:gd name="connsiteY1" fmla="*/ 118110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185870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20015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20015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20015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66943 w 8860972"/>
              <a:gd name="connsiteY1" fmla="*/ 1190632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63371 w 8860972"/>
              <a:gd name="connsiteY1" fmla="*/ 1185869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799 w 8860972"/>
              <a:gd name="connsiteY1" fmla="*/ 1190632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799 w 8860972"/>
              <a:gd name="connsiteY1" fmla="*/ 1195394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60972" h="2203450">
                <a:moveTo>
                  <a:pt x="7659801" y="526260"/>
                </a:moveTo>
                <a:cubicBezTo>
                  <a:pt x="7657420" y="746130"/>
                  <a:pt x="7662180" y="975524"/>
                  <a:pt x="7659799" y="1195394"/>
                </a:cubicBezTo>
                <a:lnTo>
                  <a:pt x="8860971" y="1195395"/>
                </a:lnTo>
                <a:lnTo>
                  <a:pt x="8860971" y="526260"/>
                </a:lnTo>
                <a:lnTo>
                  <a:pt x="7659801" y="526260"/>
                </a:lnTo>
                <a:close/>
                <a:moveTo>
                  <a:pt x="0" y="0"/>
                </a:moveTo>
                <a:lnTo>
                  <a:pt x="8860972" y="0"/>
                </a:lnTo>
                <a:lnTo>
                  <a:pt x="8860972" y="2203450"/>
                </a:lnTo>
                <a:lnTo>
                  <a:pt x="0" y="220345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  <a:p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28-04-2022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29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401235" y="2732089"/>
            <a:ext cx="4494644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42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1433033" y="3546070"/>
            <a:ext cx="4462847" cy="196735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10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87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2B46-64DD-234E-8B8D-3948D9123FA6}" type="datetimeFigureOut">
              <a:rPr lang="da-DK" smtClean="0"/>
              <a:t>28-04-2022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873C-9D63-F84D-9703-4BB41D0F0F82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284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5" r:id="rId3"/>
    <p:sldLayoutId id="2147483651" r:id="rId4"/>
    <p:sldLayoutId id="2147483654" r:id="rId5"/>
    <p:sldLayoutId id="2147483652" r:id="rId6"/>
    <p:sldLayoutId id="214748365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 cap="all" normalizeH="0">
          <a:solidFill>
            <a:schemeClr val="tx1"/>
          </a:solidFill>
          <a:latin typeface="Oswald"/>
          <a:ea typeface="+mj-ea"/>
          <a:cs typeface="Oswald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180000" algn="l" defTabSz="457200" rtl="0" eaLnBrk="1" latinLnBrk="0" hangingPunct="1">
        <a:spcBef>
          <a:spcPts val="1200"/>
        </a:spcBef>
        <a:buSzPct val="6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2559" y="548680"/>
            <a:ext cx="9231874" cy="3960440"/>
          </a:xfrm>
        </p:spPr>
        <p:txBody>
          <a:bodyPr/>
          <a:lstStyle/>
          <a:p>
            <a:br>
              <a:rPr lang="da-DK" sz="3600" b="1" dirty="0"/>
            </a:br>
            <a:br>
              <a:rPr lang="da-DK" sz="3600" b="1" dirty="0"/>
            </a:br>
            <a:br>
              <a:rPr lang="da-DK" sz="3600" b="1" dirty="0"/>
            </a:br>
            <a:r>
              <a:rPr lang="da-DK" sz="3600" b="1" dirty="0"/>
              <a:t>	</a:t>
            </a:r>
            <a:r>
              <a:rPr lang="da-DK" sz="2800" b="1" dirty="0"/>
              <a:t>* 	status for drikkevandsforureninger </a:t>
            </a:r>
            <a:br>
              <a:rPr lang="da-DK" sz="2800" b="1" dirty="0"/>
            </a:br>
            <a:r>
              <a:rPr lang="da-DK" sz="2800" b="1" dirty="0"/>
              <a:t>	* 	Status for pesticidfund</a:t>
            </a:r>
            <a:br>
              <a:rPr lang="da-DK" sz="2800" b="1" dirty="0"/>
            </a:br>
            <a:r>
              <a:rPr lang="da-DK" sz="2800" b="1" dirty="0"/>
              <a:t>	* 	ny drikkevandsbekendtgørelse</a:t>
            </a:r>
            <a:br>
              <a:rPr lang="da-DK" sz="2800" b="1" dirty="0"/>
            </a:br>
            <a:r>
              <a:rPr lang="da-DK" sz="2800" b="1" dirty="0"/>
              <a:t>	* 	Nye problemstoffer</a:t>
            </a:r>
            <a:br>
              <a:rPr lang="da-DK" sz="2800" b="1" dirty="0"/>
            </a:br>
            <a:r>
              <a:rPr lang="da-DK" sz="2800" b="1" dirty="0"/>
              <a:t>	* 	nyt drikkevandsdirektiv </a:t>
            </a:r>
            <a:br>
              <a:rPr lang="da-DK" b="1" dirty="0"/>
            </a:br>
            <a:br>
              <a:rPr lang="da-DK" b="1" dirty="0"/>
            </a:br>
            <a:br>
              <a:rPr lang="da-DK" b="1" dirty="0"/>
            </a:br>
            <a:endParaRPr lang="da-DK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0629" y="3501008"/>
            <a:ext cx="9231875" cy="2952328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r>
              <a:rPr lang="da-DK" sz="3200" dirty="0"/>
              <a:t>Repræsentantskabsmøde i KVO den 28. april 2022</a:t>
            </a:r>
          </a:p>
          <a:p>
            <a:endParaRPr lang="da-DK" dirty="0"/>
          </a:p>
          <a:p>
            <a:r>
              <a:rPr lang="da-DK" dirty="0"/>
              <a:t>									Richard Jensen, Odense Kommune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226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58B63048-19A7-4CEE-A50D-99D11A14C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1556792"/>
            <a:ext cx="8511795" cy="504056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0683C07-DCCF-41AD-B83F-E3C2114BC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476673"/>
            <a:ext cx="10571472" cy="1080119"/>
          </a:xfrm>
        </p:spPr>
        <p:txBody>
          <a:bodyPr/>
          <a:lstStyle/>
          <a:p>
            <a:r>
              <a:rPr lang="da-DK" sz="3600" dirty="0"/>
              <a:t>Fund af LM5 og LM6 i GRUMO-screeningen 2021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02FEE48-C237-45B7-9EB6-7B04B445C3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1720532"/>
            <a:ext cx="8136309" cy="480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76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79AC9280-DBAA-4849-BC8A-E441D4749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4212" y="1916832"/>
            <a:ext cx="8033657" cy="469846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F96A3F3-FE0C-4796-981A-921A45364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548680"/>
            <a:ext cx="9059303" cy="990172"/>
          </a:xfrm>
        </p:spPr>
        <p:txBody>
          <a:bodyPr/>
          <a:lstStyle/>
          <a:p>
            <a:r>
              <a:rPr lang="da-DK" sz="4000" b="1" dirty="0"/>
              <a:t>Nyt stof: TFA = </a:t>
            </a:r>
            <a:r>
              <a:rPr lang="da-DK" sz="4000" b="1" dirty="0" err="1"/>
              <a:t>Trifluoreddikesyre</a:t>
            </a:r>
            <a:br>
              <a:rPr lang="da-DK" sz="4000" b="1" dirty="0"/>
            </a:br>
            <a:r>
              <a:rPr lang="da-DK" sz="2800" b="1" dirty="0">
                <a:latin typeface="+mn-lt"/>
              </a:rPr>
              <a:t>(</a:t>
            </a:r>
            <a:r>
              <a:rPr lang="da-DK" sz="2800" b="1" dirty="0" err="1">
                <a:latin typeface="+mn-lt"/>
              </a:rPr>
              <a:t>eN</a:t>
            </a:r>
            <a:r>
              <a:rPr lang="da-DK" sz="2800" b="1" dirty="0">
                <a:latin typeface="+mn-lt"/>
              </a:rPr>
              <a:t> lille PFAS-FORBINDELSE)</a:t>
            </a:r>
            <a:endParaRPr lang="da-DK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CFDECE1-AC7D-4AC1-8714-AA5F44AF4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183" y="2132856"/>
            <a:ext cx="487680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166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D57821C5-4984-4024-B064-FA446A145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16" y="1628800"/>
            <a:ext cx="9505055" cy="50405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TFA er fundet i 219 ud af 247 analyserede grundvandsindtag i </a:t>
            </a:r>
            <a:r>
              <a:rPr lang="da-DK" dirty="0" err="1"/>
              <a:t>MSTs</a:t>
            </a:r>
            <a:r>
              <a:rPr lang="da-DK" dirty="0"/>
              <a:t> 2. massescreening i 2020, svarende til 89 pct. I 212 tilfælde over kravværdien for pesticidstoffer på 0,1 mikrogram/liter (</a:t>
            </a:r>
            <a:r>
              <a:rPr lang="da-DK" dirty="0" err="1"/>
              <a:t>μg</a:t>
            </a:r>
            <a:r>
              <a:rPr lang="da-DK" dirty="0"/>
              <a:t>/l), svarende til 86 pct. af de undersøgte indtag. Den højeste koncentration målt i massescreening er 2,4 </a:t>
            </a:r>
            <a:r>
              <a:rPr lang="da-DK" dirty="0" err="1"/>
              <a:t>μg</a:t>
            </a:r>
            <a:r>
              <a:rPr lang="da-DK" dirty="0"/>
              <a:t>/l.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TFA kan dannes som nedbrydningsprodukt fra flere pesticider - men da der ved screeningen blev fundet TFA i de fleste af de undersøgte boringer jævnt ud over landet, konkluderede man, at det sandsynligvis stammede fra spraydåser (drivmiddel i disse) og kølemidler i køleanlæg m.m.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C4765B5-500C-4753-89EC-AE44F55BE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620688"/>
            <a:ext cx="8987295" cy="1008112"/>
          </a:xfrm>
        </p:spPr>
        <p:txBody>
          <a:bodyPr/>
          <a:lstStyle/>
          <a:p>
            <a:r>
              <a:rPr lang="da-DK" sz="3600" b="1" dirty="0"/>
              <a:t>Nyt stof: TFA = </a:t>
            </a:r>
            <a:r>
              <a:rPr lang="da-DK" sz="3600" b="1" dirty="0" err="1"/>
              <a:t>Trifluoreddikesyre</a:t>
            </a:r>
            <a:br>
              <a:rPr lang="da-DK" sz="3600" b="1" dirty="0"/>
            </a:br>
            <a:endParaRPr lang="da-DK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4755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B27E2EFF-4A8D-47CD-BEB2-D5466EB84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1988839"/>
            <a:ext cx="8033657" cy="45365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Da det som pesticidrest er et </a:t>
            </a:r>
            <a:r>
              <a:rPr lang="da-DK" b="1" dirty="0"/>
              <a:t>ikke relevant nedbrydningsprodukt </a:t>
            </a:r>
            <a:r>
              <a:rPr lang="da-DK" dirty="0"/>
              <a:t>(= iflg. EU ikke har sundhedsmæssige konsekvenser) eller det stammer anvendelsen af andre kemikalier, kan det enkelte land i EU fastsætte nationale grænseværdier ud fra en konkret sundhedsvurdering. Danmark har valgt at fastsætte kravværdien til </a:t>
            </a:r>
            <a:r>
              <a:rPr lang="da-DK" sz="3200" b="1" dirty="0"/>
              <a:t>9 µg/L </a:t>
            </a:r>
            <a:endParaRPr lang="da-DK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i="1" dirty="0"/>
              <a:t>Med denne kravværdi har vi ikke set overskridelser i Odenses vandværker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37CF976-DA74-4B6B-98A9-FA7BE8F62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692697"/>
            <a:ext cx="9059303" cy="648072"/>
          </a:xfrm>
        </p:spPr>
        <p:txBody>
          <a:bodyPr/>
          <a:lstStyle/>
          <a:p>
            <a:r>
              <a:rPr lang="da-DK" sz="3600" b="1" dirty="0"/>
              <a:t>Nyt stof: TFA = </a:t>
            </a:r>
            <a:r>
              <a:rPr lang="da-DK" sz="3600" b="1" dirty="0" err="1"/>
              <a:t>Trifluoreddikesyre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868218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0EFD23F6-E8C0-4C27-BA9E-083298F48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449" y="2132856"/>
            <a:ext cx="9260476" cy="44644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Tidligere (også i den nye bekendtgørelse): Sum af 12 PFAS-forbindelser: 0,1 µg/L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Nu: </a:t>
            </a:r>
            <a:r>
              <a:rPr lang="da-DK" sz="2800" b="1" dirty="0"/>
              <a:t>Sum af </a:t>
            </a:r>
            <a:r>
              <a:rPr lang="da-DK" sz="2800" b="1" dirty="0" err="1"/>
              <a:t>PFOA+PFOS+PFNA+PFHxS</a:t>
            </a:r>
            <a:r>
              <a:rPr lang="da-DK" sz="2800" b="1" dirty="0"/>
              <a:t>: 0,002 µg/L</a:t>
            </a:r>
          </a:p>
          <a:p>
            <a:r>
              <a:rPr lang="da-DK" sz="2800" b="1" i="1" dirty="0"/>
              <a:t>Foreløbig ingen fund ved </a:t>
            </a:r>
            <a:r>
              <a:rPr lang="da-DK" sz="2800" b="1" i="1" dirty="0" err="1"/>
              <a:t>afg</a:t>
            </a:r>
            <a:r>
              <a:rPr lang="da-DK" sz="2800" b="1" i="1" dirty="0"/>
              <a:t>. vandværk fra Odenses vandværker.</a:t>
            </a:r>
          </a:p>
          <a:p>
            <a:r>
              <a:rPr lang="da-DK" sz="2800" dirty="0"/>
              <a:t>Et fund i vandet (0,005 µg/L) efter nyt blandingsbatteri på ledningsnettet (pakning?)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623F69A-4A73-4A55-A454-D8BA00E1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620689"/>
            <a:ext cx="8987295" cy="720079"/>
          </a:xfrm>
        </p:spPr>
        <p:txBody>
          <a:bodyPr/>
          <a:lstStyle/>
          <a:p>
            <a:r>
              <a:rPr lang="da-DK" sz="3600" b="1" dirty="0"/>
              <a:t>PFAS – Ny kravværdi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133655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3FB83D93-1714-4444-BF69-FBBB1F151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1844824"/>
            <a:ext cx="8033657" cy="4320479"/>
          </a:xfrm>
        </p:spPr>
        <p:txBody>
          <a:bodyPr/>
          <a:lstStyle/>
          <a:p>
            <a:r>
              <a:rPr lang="da-DK" dirty="0"/>
              <a:t>- 	Nyt EU drikkevandsdirektiv er vedtaget, og vil iflg. MST 	blive implementeret i dansk lovgivning ultimo 2022</a:t>
            </a:r>
          </a:p>
          <a:p>
            <a:pPr marL="342900" indent="-342900">
              <a:buFontTx/>
              <a:buChar char="-"/>
            </a:pPr>
            <a:r>
              <a:rPr lang="da-DK" dirty="0"/>
              <a:t>Ny drikkevandsbekendtgørelse – måske i løbet af sommeren – Angiveligt travlt i Departementet, så …..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D53A2FD-986B-469A-BB9A-2525EFA3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692696"/>
            <a:ext cx="9059303" cy="648072"/>
          </a:xfrm>
        </p:spPr>
        <p:txBody>
          <a:bodyPr/>
          <a:lstStyle/>
          <a:p>
            <a:r>
              <a:rPr lang="da-DK" dirty="0"/>
              <a:t>Nyt EU drikkevandsdirektiv</a:t>
            </a:r>
          </a:p>
        </p:txBody>
      </p:sp>
    </p:spTree>
    <p:extLst>
      <p:ext uri="{BB962C8B-B14F-4D97-AF65-F5344CB8AC3E}">
        <p14:creationId xmlns:p14="http://schemas.microsoft.com/office/powerpoint/2010/main" val="295728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A1621DC4-8A3F-42A6-9521-48C874EAB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2132857"/>
            <a:ext cx="8033657" cy="3681930"/>
          </a:xfrm>
        </p:spPr>
        <p:txBody>
          <a:bodyPr/>
          <a:lstStyle/>
          <a:p>
            <a:endParaRPr lang="da-DK" dirty="0"/>
          </a:p>
          <a:p>
            <a:r>
              <a:rPr lang="da-DK" sz="3600" b="1" dirty="0"/>
              <a:t>				</a:t>
            </a:r>
            <a:r>
              <a:rPr lang="da-DK" sz="6000" b="1" dirty="0"/>
              <a:t>Spørgsmål?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A28C-B566-4A7F-A9FE-FE6E3DC4A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620689"/>
            <a:ext cx="8987295" cy="720079"/>
          </a:xfrm>
        </p:spPr>
        <p:txBody>
          <a:bodyPr/>
          <a:lstStyle/>
          <a:p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4140037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5EE7B5C4-D042-473B-8BE6-F538674CE1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4400" dirty="0"/>
              <a:t>Tak for opmærksomheden </a:t>
            </a:r>
            <a:r>
              <a:rPr lang="da-DK" sz="4400" dirty="0">
                <a:sym typeface="Wingdings" panose="05000000000000000000" pitchFamily="2" charset="2"/>
              </a:rPr>
              <a:t></a:t>
            </a:r>
            <a:endParaRPr lang="da-DK" sz="44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F9798A-181F-4BFB-B8AE-628943FC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104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477BC52E-4037-42F5-9024-4E158C0E8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1624" y="1052737"/>
            <a:ext cx="6722662" cy="561662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32BA84D-2002-45CC-960B-4D6206E1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476673"/>
            <a:ext cx="11233249" cy="432047"/>
          </a:xfrm>
        </p:spPr>
        <p:txBody>
          <a:bodyPr/>
          <a:lstStyle/>
          <a:p>
            <a:r>
              <a:rPr lang="da-DK" dirty="0"/>
              <a:t>Udvikling i antal bakterieforureninger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564689A-9382-4162-B1AB-63F832AAEF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818970"/>
              </p:ext>
            </p:extLst>
          </p:nvPr>
        </p:nvGraphicFramePr>
        <p:xfrm>
          <a:off x="4238625" y="1052737"/>
          <a:ext cx="3714750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362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4C9E7711-0FE9-4301-BF6B-329B30C2F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409" y="1412776"/>
            <a:ext cx="10441160" cy="5256584"/>
          </a:xfrm>
        </p:spPr>
        <p:txBody>
          <a:bodyPr/>
          <a:lstStyle/>
          <a:p>
            <a:r>
              <a:rPr lang="da-DK" dirty="0"/>
              <a:t>Fund i indvindingsboringer (ca. 91 i alt)</a:t>
            </a:r>
            <a:r>
              <a:rPr lang="da-DK" b="1" dirty="0"/>
              <a:t>:</a:t>
            </a:r>
          </a:p>
          <a:p>
            <a:r>
              <a:rPr lang="da-DK" dirty="0"/>
              <a:t>Før DPC og DMS: under 30 % med ét eller flere </a:t>
            </a:r>
            <a:r>
              <a:rPr lang="da-DK" dirty="0" err="1"/>
              <a:t>pestecider</a:t>
            </a:r>
            <a:endParaRPr lang="da-DK" dirty="0"/>
          </a:p>
          <a:p>
            <a:r>
              <a:rPr lang="da-DK" b="1" dirty="0"/>
              <a:t>Nu (</a:t>
            </a:r>
            <a:r>
              <a:rPr lang="da-DK" b="1" u="sng" dirty="0"/>
              <a:t>april 2022</a:t>
            </a:r>
            <a:r>
              <a:rPr lang="da-DK" b="1" dirty="0"/>
              <a:t>):</a:t>
            </a:r>
          </a:p>
          <a:p>
            <a:r>
              <a:rPr lang="da-DK" b="1" dirty="0"/>
              <a:t>	- 74 % med ét eller flere pesticider</a:t>
            </a:r>
          </a:p>
          <a:p>
            <a:r>
              <a:rPr lang="da-DK" b="1" dirty="0"/>
              <a:t>	- 44 % med DPC (</a:t>
            </a:r>
            <a:r>
              <a:rPr lang="da-DK" b="1" u="sng" dirty="0" err="1"/>
              <a:t>D</a:t>
            </a:r>
            <a:r>
              <a:rPr lang="da-DK" b="1" dirty="0" err="1"/>
              <a:t>es</a:t>
            </a:r>
            <a:r>
              <a:rPr lang="da-DK" b="1" u="sng" dirty="0" err="1"/>
              <a:t>P</a:t>
            </a:r>
            <a:r>
              <a:rPr lang="da-DK" b="1" dirty="0" err="1"/>
              <a:t>henyl-</a:t>
            </a:r>
            <a:r>
              <a:rPr lang="da-DK" b="1" u="sng" dirty="0" err="1"/>
              <a:t>C</a:t>
            </a:r>
            <a:r>
              <a:rPr lang="da-DK" b="1" dirty="0" err="1"/>
              <a:t>hloridazon</a:t>
            </a:r>
            <a:r>
              <a:rPr lang="da-DK" b="1" dirty="0"/>
              <a:t>)</a:t>
            </a:r>
          </a:p>
          <a:p>
            <a:r>
              <a:rPr lang="da-DK" b="1" dirty="0"/>
              <a:t>	- 44 % med DMS (N,N-</a:t>
            </a:r>
            <a:r>
              <a:rPr lang="da-DK" b="1" u="sng" dirty="0" err="1"/>
              <a:t>D</a:t>
            </a:r>
            <a:r>
              <a:rPr lang="da-DK" b="1" dirty="0" err="1"/>
              <a:t>i</a:t>
            </a:r>
            <a:r>
              <a:rPr lang="da-DK" b="1" u="sng" dirty="0" err="1"/>
              <a:t>M</a:t>
            </a:r>
            <a:r>
              <a:rPr lang="da-DK" b="1" dirty="0" err="1"/>
              <a:t>ethyl</a:t>
            </a:r>
            <a:r>
              <a:rPr lang="da-DK" b="1" u="sng" dirty="0" err="1"/>
              <a:t>S</a:t>
            </a:r>
            <a:r>
              <a:rPr lang="da-DK" b="1" dirty="0" err="1"/>
              <a:t>ulfamid</a:t>
            </a:r>
            <a:r>
              <a:rPr lang="da-DK" b="1" dirty="0"/>
              <a:t>)</a:t>
            </a:r>
          </a:p>
          <a:p>
            <a:r>
              <a:rPr lang="da-DK" b="1" dirty="0"/>
              <a:t>	- 19 % med BAM 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A446958-A38E-4870-A67A-5D423AA2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620688"/>
            <a:ext cx="8987295" cy="720080"/>
          </a:xfrm>
        </p:spPr>
        <p:txBody>
          <a:bodyPr/>
          <a:lstStyle/>
          <a:p>
            <a:r>
              <a:rPr lang="da-DK" sz="3600" dirty="0"/>
              <a:t>Status for pesticidfund</a:t>
            </a:r>
          </a:p>
        </p:txBody>
      </p:sp>
    </p:spTree>
    <p:extLst>
      <p:ext uri="{BB962C8B-B14F-4D97-AF65-F5344CB8AC3E}">
        <p14:creationId xmlns:p14="http://schemas.microsoft.com/office/powerpoint/2010/main" val="210160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86DE97DE-328F-4E76-8088-C4FCEC290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424" y="1628800"/>
            <a:ext cx="11089231" cy="4896543"/>
          </a:xfrm>
        </p:spPr>
        <p:txBody>
          <a:bodyPr/>
          <a:lstStyle/>
          <a:p>
            <a:r>
              <a:rPr lang="da-DK" b="1" dirty="0"/>
              <a:t>Nu (</a:t>
            </a:r>
            <a:r>
              <a:rPr lang="da-DK" b="1" u="sng" dirty="0"/>
              <a:t>april 2022</a:t>
            </a:r>
            <a:r>
              <a:rPr lang="da-DK" b="1" dirty="0"/>
              <a:t>) ved afgang fra vandværkerne:</a:t>
            </a:r>
          </a:p>
          <a:p>
            <a:r>
              <a:rPr lang="da-DK" b="1" dirty="0"/>
              <a:t>* Alle vandværkerne leverer vand der overholder kravene for drikkevand</a:t>
            </a:r>
          </a:p>
          <a:p>
            <a:r>
              <a:rPr lang="da-DK" b="1" dirty="0"/>
              <a:t>* De fleste værker ved omlægning af indvindingsstrategien - dog:</a:t>
            </a:r>
          </a:p>
          <a:p>
            <a:r>
              <a:rPr lang="da-DK" b="1" dirty="0"/>
              <a:t>- Højby Vandværk Nord: Lukket og forsynes fra </a:t>
            </a:r>
            <a:r>
              <a:rPr lang="da-DK" b="1" dirty="0" err="1"/>
              <a:t>Sydværket</a:t>
            </a:r>
            <a:endParaRPr lang="da-DK" b="1" dirty="0"/>
          </a:p>
          <a:p>
            <a:r>
              <a:rPr lang="da-DK" b="1" dirty="0"/>
              <a:t>- Bellinge Øst Vandværk: Lukket/sammenlagt med Bellinge Vest Vandværk</a:t>
            </a:r>
          </a:p>
          <a:p>
            <a:r>
              <a:rPr lang="da-DK" b="1" dirty="0"/>
              <a:t>- Lindved Vandværk: Lukket og forsynes fra VCS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2EAB99-FC77-429A-A2A1-9C7E28B3A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692697"/>
            <a:ext cx="8987295" cy="720080"/>
          </a:xfrm>
        </p:spPr>
        <p:txBody>
          <a:bodyPr/>
          <a:lstStyle/>
          <a:p>
            <a:r>
              <a:rPr lang="da-DK" sz="3600" dirty="0"/>
              <a:t>Status for pesticidfund</a:t>
            </a:r>
          </a:p>
        </p:txBody>
      </p:sp>
    </p:spTree>
    <p:extLst>
      <p:ext uri="{BB962C8B-B14F-4D97-AF65-F5344CB8AC3E}">
        <p14:creationId xmlns:p14="http://schemas.microsoft.com/office/powerpoint/2010/main" val="374256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9578FA35-618C-45E2-8EC4-B60444A39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2060848"/>
            <a:ext cx="8033657" cy="46085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Trådte i kraft 01.07.2021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u="sng" dirty="0"/>
              <a:t>Udvalgte ændringer i forhold til Bekendtgørelse nr. 1070 af 28. oktober 2019</a:t>
            </a:r>
            <a:r>
              <a:rPr lang="da-DK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Kun dispensationsmuligheder for nationalt fastsatte kvalitetskrav (Bilag 1 d og Bilag 1 e) </a:t>
            </a:r>
          </a:p>
          <a:p>
            <a:r>
              <a:rPr lang="da-DK" dirty="0"/>
              <a:t>Bilag 2 er i denne forbindelse blevet opdelt i relevante- og ikke relevante nedbrydningsprodukter af pesticider, så det fremgår hvilke, der kan søges om dispensation for: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8056DCA-1B8F-4DFB-833C-789835148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476672"/>
            <a:ext cx="9059303" cy="1224135"/>
          </a:xfrm>
        </p:spPr>
        <p:txBody>
          <a:bodyPr/>
          <a:lstStyle/>
          <a:p>
            <a:r>
              <a:rPr lang="da-DK" sz="3600" b="1" dirty="0"/>
              <a:t>”Ny” drikkevandsbekendtgørelse </a:t>
            </a:r>
            <a:br>
              <a:rPr lang="da-DK" sz="3600" b="1" dirty="0"/>
            </a:br>
            <a:r>
              <a:rPr lang="da-DK" sz="3600" b="1" dirty="0"/>
              <a:t> </a:t>
            </a:r>
            <a:r>
              <a:rPr lang="da-DK" dirty="0"/>
              <a:t>BEK </a:t>
            </a:r>
            <a:r>
              <a:rPr lang="da-DK" dirty="0" err="1"/>
              <a:t>nr</a:t>
            </a:r>
            <a:r>
              <a:rPr lang="da-DK" dirty="0"/>
              <a:t> 1110 af 30/05/2021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409276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EC1FD228-228F-4A13-AD4D-20DD54183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1628801"/>
            <a:ext cx="8511795" cy="5112567"/>
          </a:xfrm>
        </p:spPr>
        <p:txBody>
          <a:bodyPr/>
          <a:lstStyle/>
          <a:p>
            <a:r>
              <a:rPr lang="da-DK" b="1" i="1" dirty="0"/>
              <a:t>Nedbrydningsprodukter–Ikke relevante-Kravværdi 0,1 µg/L</a:t>
            </a:r>
          </a:p>
          <a:p>
            <a:r>
              <a:rPr lang="da-DK" sz="1800" dirty="0"/>
              <a:t>AMPA (</a:t>
            </a:r>
            <a:r>
              <a:rPr lang="da-DK" sz="1800" dirty="0" err="1"/>
              <a:t>Aminomethylphosphorsyre</a:t>
            </a:r>
            <a:r>
              <a:rPr lang="da-DK" sz="1800" dirty="0"/>
              <a:t>)</a:t>
            </a:r>
          </a:p>
          <a:p>
            <a:r>
              <a:rPr lang="da-DK" sz="1800" dirty="0"/>
              <a:t>BAM (2,6-Dichlorbenzamid)</a:t>
            </a:r>
          </a:p>
          <a:p>
            <a:r>
              <a:rPr lang="da-DK" sz="1800" dirty="0"/>
              <a:t>N-(2-carboxy-6-methylphenyl) N-</a:t>
            </a:r>
            <a:r>
              <a:rPr lang="da-DK" sz="1800" dirty="0" err="1"/>
              <a:t>methoxyacetyl</a:t>
            </a:r>
            <a:r>
              <a:rPr lang="da-DK" sz="1800" dirty="0"/>
              <a:t>)</a:t>
            </a:r>
            <a:r>
              <a:rPr lang="da-DK" sz="1800" dirty="0" err="1"/>
              <a:t>alanin</a:t>
            </a:r>
            <a:r>
              <a:rPr lang="da-DK" sz="1800" dirty="0"/>
              <a:t> (CGA108906)</a:t>
            </a:r>
          </a:p>
          <a:p>
            <a:r>
              <a:rPr lang="da-DK" sz="1800" dirty="0" err="1"/>
              <a:t>Desphenyl-chloridazon</a:t>
            </a:r>
            <a:r>
              <a:rPr lang="da-DK" sz="1800" dirty="0"/>
              <a:t> (DPC)</a:t>
            </a:r>
          </a:p>
          <a:p>
            <a:r>
              <a:rPr lang="da-DK" sz="1800" dirty="0" err="1"/>
              <a:t>Metazachlor</a:t>
            </a:r>
            <a:r>
              <a:rPr lang="da-DK" sz="1800" dirty="0"/>
              <a:t> ESA</a:t>
            </a:r>
          </a:p>
          <a:p>
            <a:r>
              <a:rPr lang="da-DK" sz="1800" dirty="0" err="1"/>
              <a:t>Metazachlor</a:t>
            </a:r>
            <a:r>
              <a:rPr lang="da-DK" sz="1800" dirty="0"/>
              <a:t> OA</a:t>
            </a:r>
          </a:p>
          <a:p>
            <a:r>
              <a:rPr lang="da-DK" sz="1800" dirty="0"/>
              <a:t>N, N- </a:t>
            </a:r>
            <a:r>
              <a:rPr lang="da-DK" sz="1800" dirty="0" err="1"/>
              <a:t>dimethylsulfamid</a:t>
            </a:r>
            <a:r>
              <a:rPr lang="da-DK" sz="1800" dirty="0"/>
              <a:t> (DMS)</a:t>
            </a:r>
          </a:p>
          <a:p>
            <a:r>
              <a:rPr lang="da-DK" sz="1800" dirty="0" err="1"/>
              <a:t>Methyl-desphenyl-chloridazon</a:t>
            </a:r>
            <a:r>
              <a:rPr lang="da-DK" sz="1800" dirty="0"/>
              <a:t> (</a:t>
            </a:r>
            <a:r>
              <a:rPr lang="da-DK" sz="1800" dirty="0" err="1"/>
              <a:t>MeDPC</a:t>
            </a:r>
            <a:r>
              <a:rPr lang="da-DK" sz="1800" dirty="0"/>
              <a:t> el. MDPC)</a:t>
            </a:r>
          </a:p>
          <a:p>
            <a:r>
              <a:rPr lang="da-DK" sz="1800" dirty="0"/>
              <a:t>TFMP</a:t>
            </a:r>
          </a:p>
          <a:p>
            <a:r>
              <a:rPr lang="da-DK" sz="1800" dirty="0" err="1"/>
              <a:t>Chlorothanil-amidsulfonsyre</a:t>
            </a:r>
            <a:r>
              <a:rPr lang="da-DK" sz="1800" dirty="0"/>
              <a:t> (CTAS) (ny – efter BEK 1110)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6549533-3F35-4A65-9B06-E8BCC780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476673"/>
            <a:ext cx="9059303" cy="1152128"/>
          </a:xfrm>
        </p:spPr>
        <p:txBody>
          <a:bodyPr/>
          <a:lstStyle/>
          <a:p>
            <a:r>
              <a:rPr lang="da-DK" sz="3600" b="1" dirty="0"/>
              <a:t>”Ny” drikkevandsbekendtgørelse </a:t>
            </a:r>
            <a:br>
              <a:rPr lang="da-DK" sz="3600" b="1" dirty="0"/>
            </a:br>
            <a:r>
              <a:rPr lang="da-DK" sz="3600" b="1" dirty="0"/>
              <a:t> </a:t>
            </a:r>
            <a:r>
              <a:rPr lang="da-DK" sz="3600" dirty="0"/>
              <a:t>BEK </a:t>
            </a:r>
            <a:r>
              <a:rPr lang="da-DK" sz="3600" dirty="0" err="1"/>
              <a:t>nr</a:t>
            </a:r>
            <a:r>
              <a:rPr lang="da-DK" sz="3600" dirty="0"/>
              <a:t> 1110 af 30/05/2021</a:t>
            </a:r>
          </a:p>
        </p:txBody>
      </p:sp>
    </p:spTree>
    <p:extLst>
      <p:ext uri="{BB962C8B-B14F-4D97-AF65-F5344CB8AC3E}">
        <p14:creationId xmlns:p14="http://schemas.microsoft.com/office/powerpoint/2010/main" val="194564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BCF53987-5600-4D40-8AA9-35BF22947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1916832"/>
            <a:ext cx="8033657" cy="4752528"/>
          </a:xfrm>
        </p:spPr>
        <p:txBody>
          <a:bodyPr/>
          <a:lstStyle/>
          <a:p>
            <a:r>
              <a:rPr lang="da-DK" dirty="0"/>
              <a:t>6 nye stoffer tilføjet i bilag 2: Kontrol med pesticider og nedbrydningsprodukter (efter fund i massescreeningerne og vurdering i vandpanelet):</a:t>
            </a:r>
          </a:p>
          <a:p>
            <a:pPr marL="342900" indent="-342900">
              <a:buFontTx/>
              <a:buChar char="-"/>
            </a:pPr>
            <a:r>
              <a:rPr lang="da-DK" sz="2000" b="1" dirty="0" err="1"/>
              <a:t>Monuron</a:t>
            </a:r>
            <a:endParaRPr lang="da-DK" sz="2000" b="1" dirty="0"/>
          </a:p>
          <a:p>
            <a:pPr marL="342900" indent="-342900">
              <a:buFontTx/>
              <a:buChar char="-"/>
            </a:pPr>
            <a:r>
              <a:rPr lang="da-DK" sz="2000" b="1" dirty="0"/>
              <a:t>(2,6-Dimethylphenylcarbamoyl)-</a:t>
            </a:r>
            <a:r>
              <a:rPr lang="da-DK" sz="2000" b="1" dirty="0" err="1"/>
              <a:t>methansulfonsyre</a:t>
            </a:r>
            <a:endParaRPr lang="da-DK" sz="2000" b="1" dirty="0"/>
          </a:p>
          <a:p>
            <a:pPr marL="342900" indent="-342900">
              <a:buFontTx/>
              <a:buChar char="-"/>
            </a:pPr>
            <a:r>
              <a:rPr lang="da-DK" sz="2000" b="1" dirty="0"/>
              <a:t>[(2,6-Dimethylphenyl)(2-sulfoacetyl)</a:t>
            </a:r>
            <a:r>
              <a:rPr lang="da-DK" sz="2000" b="1" dirty="0" err="1"/>
              <a:t>amino</a:t>
            </a:r>
            <a:r>
              <a:rPr lang="da-DK" sz="2000" b="1" dirty="0"/>
              <a:t>]eddikesyre</a:t>
            </a:r>
          </a:p>
          <a:p>
            <a:pPr marL="342900" indent="-342900">
              <a:buFontTx/>
              <a:buChar char="-"/>
            </a:pPr>
            <a:r>
              <a:rPr lang="da-DK" sz="2000" b="1" dirty="0"/>
              <a:t> t-</a:t>
            </a:r>
            <a:r>
              <a:rPr lang="da-DK" sz="2000" b="1" dirty="0" err="1"/>
              <a:t>sulfinyleddikesyre</a:t>
            </a:r>
            <a:endParaRPr lang="da-DK" sz="2000" b="1" dirty="0"/>
          </a:p>
          <a:p>
            <a:pPr marL="342900" indent="-342900">
              <a:buFontTx/>
              <a:buChar char="-"/>
            </a:pPr>
            <a:r>
              <a:rPr lang="da-DK" sz="2000" b="1" dirty="0"/>
              <a:t>2-CPP</a:t>
            </a:r>
          </a:p>
          <a:p>
            <a:pPr marL="342900" indent="-342900">
              <a:buFontTx/>
              <a:buChar char="-"/>
            </a:pPr>
            <a:r>
              <a:rPr lang="da-DK" sz="2000" b="1" dirty="0"/>
              <a:t>TFMP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9E3D268-3CE0-4244-8A00-2C28CD69B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476673"/>
            <a:ext cx="9059303" cy="1152127"/>
          </a:xfrm>
        </p:spPr>
        <p:txBody>
          <a:bodyPr/>
          <a:lstStyle/>
          <a:p>
            <a:r>
              <a:rPr lang="da-DK" b="1"/>
              <a:t>Ny drikkevandsbekendtgørelse </a:t>
            </a:r>
            <a:br>
              <a:rPr lang="da-DK" b="1" dirty="0"/>
            </a:br>
            <a:r>
              <a:rPr lang="da-DK" b="1" dirty="0"/>
              <a:t> </a:t>
            </a:r>
            <a:r>
              <a:rPr lang="da-DK" dirty="0"/>
              <a:t>BEK </a:t>
            </a:r>
            <a:r>
              <a:rPr lang="da-DK" dirty="0" err="1"/>
              <a:t>nr</a:t>
            </a:r>
            <a:r>
              <a:rPr lang="da-DK" dirty="0"/>
              <a:t> 2361 af 26/11/2021</a:t>
            </a:r>
          </a:p>
        </p:txBody>
      </p:sp>
    </p:spTree>
    <p:extLst>
      <p:ext uri="{BB962C8B-B14F-4D97-AF65-F5344CB8AC3E}">
        <p14:creationId xmlns:p14="http://schemas.microsoft.com/office/powerpoint/2010/main" val="109912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04E08A6B-FC4D-467D-8536-0AE5F4112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1772816"/>
            <a:ext cx="9735931" cy="4896544"/>
          </a:xfrm>
        </p:spPr>
        <p:txBody>
          <a:bodyPr/>
          <a:lstStyle/>
          <a:p>
            <a:r>
              <a:rPr lang="da-DK" dirty="0"/>
              <a:t>3 nye stoffer tilføjet i bilag 2 – alle som ikke-relevante nedbrydningsprodukter: Kontrol med pesticider og nedbrydningsprodukter (efter fund i massescreeningerne og vurdering i vandpanelet – Opfordring til hurtig analyse fra MST for LM5+LM6 m.m.):</a:t>
            </a:r>
          </a:p>
          <a:p>
            <a:endParaRPr lang="da-DK" dirty="0"/>
          </a:p>
          <a:p>
            <a:r>
              <a:rPr lang="da-DK" b="1" dirty="0"/>
              <a:t>	- </a:t>
            </a:r>
            <a:r>
              <a:rPr lang="da-DK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LM5 (CGA324007) – nedbrydningsprodukt fra </a:t>
            </a:r>
            <a:r>
              <a:rPr lang="da-DK" sz="2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Terbuthylazin</a:t>
            </a:r>
            <a:endParaRPr lang="da-DK" b="1" dirty="0"/>
          </a:p>
          <a:p>
            <a:r>
              <a:rPr lang="da-DK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- LM6 (SYN545666) – nedbrydningsprodukt fra </a:t>
            </a:r>
            <a:r>
              <a:rPr lang="da-DK" sz="2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Terbuthylazin</a:t>
            </a:r>
            <a:endParaRPr lang="da-DK" sz="24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b="1" dirty="0">
                <a:cs typeface="Times New Roman" panose="02020603050405020304" pitchFamily="18" charset="0"/>
              </a:rPr>
              <a:t>	- </a:t>
            </a:r>
            <a:r>
              <a:rPr lang="da-DK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R471811 – nedbrydningsprodukt fra </a:t>
            </a:r>
            <a:r>
              <a:rPr lang="da-DK" sz="2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Chlorothalonil</a:t>
            </a:r>
            <a:endParaRPr lang="da-DK" dirty="0"/>
          </a:p>
          <a:p>
            <a:endParaRPr lang="da-DK" b="1" dirty="0"/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393DF94-81B0-4EC3-BE17-F4A4DBC81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476673"/>
            <a:ext cx="10571472" cy="1080119"/>
          </a:xfrm>
        </p:spPr>
        <p:txBody>
          <a:bodyPr/>
          <a:lstStyle/>
          <a:p>
            <a:r>
              <a:rPr lang="da-DK" b="1" dirty="0"/>
              <a:t>drikkevandsbekendtgørelse </a:t>
            </a:r>
            <a:br>
              <a:rPr lang="da-DK" b="1" dirty="0"/>
            </a:br>
            <a:r>
              <a:rPr lang="da-DK" b="1" dirty="0"/>
              <a:t> </a:t>
            </a:r>
            <a:r>
              <a:rPr lang="da-DK" dirty="0"/>
              <a:t>BEK </a:t>
            </a:r>
            <a:r>
              <a:rPr lang="da-DK" dirty="0" err="1"/>
              <a:t>nr</a:t>
            </a:r>
            <a:r>
              <a:rPr lang="da-DK" dirty="0"/>
              <a:t> XXXX af xx/xx/2022 ?</a:t>
            </a:r>
          </a:p>
        </p:txBody>
      </p:sp>
    </p:spTree>
    <p:extLst>
      <p:ext uri="{BB962C8B-B14F-4D97-AF65-F5344CB8AC3E}">
        <p14:creationId xmlns:p14="http://schemas.microsoft.com/office/powerpoint/2010/main" val="2234480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6D3C81FE-C740-48E3-83E6-707455C48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629" y="2132856"/>
            <a:ext cx="8871835" cy="4392487"/>
          </a:xfrm>
        </p:spPr>
        <p:txBody>
          <a:bodyPr/>
          <a:lstStyle/>
          <a:p>
            <a:r>
              <a:rPr lang="da-DK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LM6 er påvist i 18 indtag ud af 250 undersøgte. Heraf er 11 af fundene i koncentrationer over kravværdien for pesticider og 7 under kravværdien. De 11 fund over kravværdien er: 0,12; 0,14; 0,14; 0,15; 0,16; 0,17; 0,20; 0,29; 0,39; 0,61 og 0,76. To af fundene overskrider det fastsatte sundhedsmæssige acceptable niveau for børn på 0,50 µg/L for indhold af LM6 i drikkevand</a:t>
            </a:r>
          </a:p>
          <a:p>
            <a:r>
              <a:rPr lang="da-DK" b="1" i="1" dirty="0"/>
              <a:t>Fund af LM6 i GRUMO-boring i Dømmestrup (0,14 µg/L) - lige syd for grænsen til Odense: Der blev undersøgt for LM5, LM6 (+ 5 andre nedbrydningsprodukter fra </a:t>
            </a:r>
            <a:r>
              <a:rPr lang="da-DK" b="1" i="1" dirty="0" err="1"/>
              <a:t>Terbuthylazin</a:t>
            </a:r>
            <a:r>
              <a:rPr lang="da-DK" b="1" i="1" dirty="0"/>
              <a:t>) ved </a:t>
            </a:r>
            <a:r>
              <a:rPr lang="da-DK" b="1" i="1" dirty="0" err="1"/>
              <a:t>afg</a:t>
            </a:r>
            <a:r>
              <a:rPr lang="da-DK" b="1" i="1" dirty="0"/>
              <a:t>. vandværk på, Brændekilde-, Bellinge-, Fangel- og Højby Vandværk – uden fund 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99A3646-2631-4A3F-B8CA-988BD0DB4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169" y="476673"/>
            <a:ext cx="10571472" cy="1080119"/>
          </a:xfrm>
        </p:spPr>
        <p:txBody>
          <a:bodyPr/>
          <a:lstStyle/>
          <a:p>
            <a:r>
              <a:rPr lang="da-DK" b="1" dirty="0"/>
              <a:t>drikkevandsbekendtgørelse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/>
              <a:t>BEK </a:t>
            </a:r>
            <a:r>
              <a:rPr lang="da-DK" dirty="0" err="1"/>
              <a:t>nr</a:t>
            </a:r>
            <a:r>
              <a:rPr lang="da-DK" dirty="0"/>
              <a:t> XXXX af xx/xx/2022 ?</a:t>
            </a:r>
          </a:p>
        </p:txBody>
      </p:sp>
    </p:spTree>
    <p:extLst>
      <p:ext uri="{BB962C8B-B14F-4D97-AF65-F5344CB8AC3E}">
        <p14:creationId xmlns:p14="http://schemas.microsoft.com/office/powerpoint/2010/main" val="29576076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denseFarver">
      <a:dk1>
        <a:srgbClr val="002E5E"/>
      </a:dk1>
      <a:lt1>
        <a:srgbClr val="0098CE"/>
      </a:lt1>
      <a:dk2>
        <a:srgbClr val="00708D"/>
      </a:dk2>
      <a:lt2>
        <a:srgbClr val="CDA000"/>
      </a:lt2>
      <a:accent1>
        <a:srgbClr val="FFDC00"/>
      </a:accent1>
      <a:accent2>
        <a:srgbClr val="A7172B"/>
      </a:accent2>
      <a:accent3>
        <a:srgbClr val="E61770"/>
      </a:accent3>
      <a:accent4>
        <a:srgbClr val="00643F"/>
      </a:accent4>
      <a:accent5>
        <a:srgbClr val="008F49"/>
      </a:accent5>
      <a:accent6>
        <a:srgbClr val="97BF0D"/>
      </a:accent6>
      <a:hlink>
        <a:srgbClr val="AEA8A3"/>
      </a:hlink>
      <a:folHlink>
        <a:srgbClr val="E2DCD2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DK_DK_16X9_ppt 20170116.potx" id="{9C276D58-240D-4CE2-94DA-FBBC65FAF08C}" vid="{426B1FBC-53A4-4AB2-BA0C-9870ECE135A1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2078</TotalTime>
  <Words>945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Oswald</vt:lpstr>
      <vt:lpstr>Kontortema</vt:lpstr>
      <vt:lpstr>    *  status for drikkevandsforureninger   *  Status for pesticidfund  *  ny drikkevandsbekendtgørelse  *  Nye problemstoffer  *  nyt drikkevandsdirektiv    </vt:lpstr>
      <vt:lpstr>Udvikling i antal bakterieforureninger</vt:lpstr>
      <vt:lpstr>Status for pesticidfund</vt:lpstr>
      <vt:lpstr>Status for pesticidfund</vt:lpstr>
      <vt:lpstr>”Ny” drikkevandsbekendtgørelse   BEK nr 1110 af 30/05/2021</vt:lpstr>
      <vt:lpstr>”Ny” drikkevandsbekendtgørelse   BEK nr 1110 af 30/05/2021</vt:lpstr>
      <vt:lpstr>Ny drikkevandsbekendtgørelse   BEK nr 2361 af 26/11/2021</vt:lpstr>
      <vt:lpstr>drikkevandsbekendtgørelse   BEK nr XXXX af xx/xx/2022 ?</vt:lpstr>
      <vt:lpstr>drikkevandsbekendtgørelse  BEK nr XXXX af xx/xx/2022 ?</vt:lpstr>
      <vt:lpstr>Fund af LM5 og LM6 i GRUMO-screeningen 2021</vt:lpstr>
      <vt:lpstr>Nyt stof: TFA = Trifluoreddikesyre (eN lille PFAS-FORBINDELSE)</vt:lpstr>
      <vt:lpstr>Nyt stof: TFA = Trifluoreddikesyre </vt:lpstr>
      <vt:lpstr>Nyt stof: TFA = Trifluoreddikesyre</vt:lpstr>
      <vt:lpstr>PFAS – Ny kravværdi</vt:lpstr>
      <vt:lpstr>Nyt EU drikkevandsdirektiv</vt:lpstr>
      <vt:lpstr>PowerPoint-præsentation</vt:lpstr>
      <vt:lpstr>PowerPoint-præsentation</vt:lpstr>
    </vt:vector>
  </TitlesOfParts>
  <Company>Red Ink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Richard Jensen</dc:creator>
  <cp:lastModifiedBy>Richard Jensen</cp:lastModifiedBy>
  <cp:revision>144</cp:revision>
  <dcterms:created xsi:type="dcterms:W3CDTF">2018-03-06T09:32:33Z</dcterms:created>
  <dcterms:modified xsi:type="dcterms:W3CDTF">2022-04-28T15:14:46Z</dcterms:modified>
</cp:coreProperties>
</file>