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1" r:id="rId4"/>
    <p:sldId id="262" r:id="rId5"/>
    <p:sldId id="273" r:id="rId6"/>
    <p:sldId id="258" r:id="rId7"/>
    <p:sldId id="259" r:id="rId8"/>
    <p:sldId id="270" r:id="rId9"/>
    <p:sldId id="276" r:id="rId10"/>
    <p:sldId id="264" r:id="rId11"/>
    <p:sldId id="297" r:id="rId12"/>
    <p:sldId id="298" r:id="rId13"/>
    <p:sldId id="300" r:id="rId14"/>
    <p:sldId id="299" r:id="rId15"/>
    <p:sldId id="263" r:id="rId16"/>
    <p:sldId id="265" r:id="rId17"/>
    <p:sldId id="271" r:id="rId18"/>
    <p:sldId id="272" r:id="rId19"/>
    <p:sldId id="277" r:id="rId20"/>
    <p:sldId id="296" r:id="rId21"/>
    <p:sldId id="274" r:id="rId2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70" autoAdjust="0"/>
  </p:normalViewPr>
  <p:slideViewPr>
    <p:cSldViewPr>
      <p:cViewPr varScale="1">
        <p:scale>
          <a:sx n="78" d="100"/>
          <a:sy n="78" d="100"/>
        </p:scale>
        <p:origin x="13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D9698-BC74-41E9-B84A-B0F365B0B19B}" type="datetimeFigureOut">
              <a:rPr lang="da-DK" smtClean="0"/>
              <a:pPr/>
              <a:t>09-04-2014</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D9771-5239-45DF-B138-D314BC8B9094}" type="slidenum">
              <a:rPr lang="da-DK" smtClean="0"/>
              <a:pPr/>
              <a:t>‹nr.›</a:t>
            </a:fld>
            <a:endParaRPr lang="da-DK"/>
          </a:p>
        </p:txBody>
      </p:sp>
    </p:spTree>
    <p:extLst>
      <p:ext uri="{BB962C8B-B14F-4D97-AF65-F5344CB8AC3E}">
        <p14:creationId xmlns:p14="http://schemas.microsoft.com/office/powerpoint/2010/main" val="39982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DBCD9771-5239-45DF-B138-D314BC8B9094}" type="slidenum">
              <a:rPr lang="da-DK" smtClean="0"/>
              <a:pPr/>
              <a:t>4</a:t>
            </a:fld>
            <a:endParaRPr lang="da-DK"/>
          </a:p>
        </p:txBody>
      </p:sp>
    </p:spTree>
    <p:extLst>
      <p:ext uri="{BB962C8B-B14F-4D97-AF65-F5344CB8AC3E}">
        <p14:creationId xmlns:p14="http://schemas.microsoft.com/office/powerpoint/2010/main" val="309623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1EBFC894-3413-4A4E-9094-DFE8C2CC0CF9}" type="datetimeFigureOut">
              <a:rPr lang="da-DK" smtClean="0"/>
              <a:pPr/>
              <a:t>09-04-2014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77AE08D7-A7A5-479A-950B-E047FFE3D16E}" type="slidenum">
              <a:rPr lang="da-DK" smtClean="0"/>
              <a:pPr/>
              <a:t>‹nr.›</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FC894-3413-4A4E-9094-DFE8C2CC0CF9}" type="datetimeFigureOut">
              <a:rPr lang="da-DK" smtClean="0"/>
              <a:pPr/>
              <a:t>09-04-2014</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E08D7-A7A5-479A-950B-E047FFE3D16E}"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www.kvodense.d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4250903"/>
          </a:xfrm>
        </p:spPr>
        <p:txBody>
          <a:bodyPr>
            <a:normAutofit fontScale="90000"/>
          </a:bodyPr>
          <a:lstStyle/>
          <a:p>
            <a:pPr hangingPunct="0"/>
            <a:r>
              <a:rPr lang="da-DK" b="1" u="sng" dirty="0" smtClean="0"/>
              <a:t>Repræsentantskabsmøde </a:t>
            </a:r>
            <a:r>
              <a:rPr lang="da-DK" b="1" u="sng" dirty="0"/>
              <a:t>i KVO </a:t>
            </a:r>
            <a:r>
              <a:rPr lang="da-DK" b="1" u="sng" dirty="0" smtClean="0"/>
              <a:t/>
            </a:r>
            <a:br>
              <a:rPr lang="da-DK" b="1" u="sng" dirty="0" smtClean="0"/>
            </a:br>
            <a:r>
              <a:rPr lang="da-DK" dirty="0"/>
              <a:t/>
            </a:r>
            <a:br>
              <a:rPr lang="da-DK" dirty="0"/>
            </a:br>
            <a:r>
              <a:rPr lang="da-DK" dirty="0"/>
              <a:t> </a:t>
            </a:r>
            <a:br>
              <a:rPr lang="da-DK" dirty="0"/>
            </a:br>
            <a:r>
              <a:rPr lang="da-DK" b="1" u="sng" dirty="0"/>
              <a:t>Torsdag den </a:t>
            </a:r>
            <a:r>
              <a:rPr lang="da-DK" b="1" u="sng" dirty="0" smtClean="0"/>
              <a:t>10. </a:t>
            </a:r>
            <a:r>
              <a:rPr lang="da-DK" b="1" u="sng" dirty="0"/>
              <a:t>april </a:t>
            </a:r>
            <a:r>
              <a:rPr lang="da-DK" b="1" u="sng" dirty="0" smtClean="0"/>
              <a:t>2014 </a:t>
            </a:r>
            <a:r>
              <a:rPr lang="da-DK" b="1" u="sng" dirty="0"/>
              <a:t>kl. </a:t>
            </a:r>
            <a:r>
              <a:rPr lang="da-DK" b="1" u="sng" dirty="0" smtClean="0"/>
              <a:t>19:00</a:t>
            </a:r>
            <a:br>
              <a:rPr lang="da-DK" b="1" u="sng" dirty="0" smtClean="0"/>
            </a:br>
            <a:r>
              <a:rPr lang="da-DK" b="1" u="sng" dirty="0"/>
              <a:t/>
            </a:r>
            <a:br>
              <a:rPr lang="da-DK" b="1" u="sng" dirty="0"/>
            </a:br>
            <a:r>
              <a:rPr lang="da-DK" b="1" u="sng" dirty="0" smtClean="0"/>
              <a:t/>
            </a:r>
            <a:br>
              <a:rPr lang="da-DK" b="1" u="sng" dirty="0" smtClean="0"/>
            </a:br>
            <a:r>
              <a:rPr lang="da-DK" b="1" u="sng" dirty="0"/>
              <a:t/>
            </a:r>
            <a:br>
              <a:rPr lang="da-DK" b="1" u="sng" dirty="0"/>
            </a:br>
            <a:r>
              <a:rPr lang="da-DK" b="1" u="sng" dirty="0" smtClean="0"/>
              <a:t> </a:t>
            </a:r>
            <a:r>
              <a:rPr lang="da-DK" u="sng" dirty="0"/>
              <a:t>på Ejby Mølle - Ejby Møllevej 22.</a:t>
            </a:r>
            <a:r>
              <a:rPr lang="da-DK" dirty="0"/>
              <a:t/>
            </a:r>
            <a:br>
              <a:rPr lang="da-DK" dirty="0"/>
            </a:br>
            <a:r>
              <a:rPr lang="da-DK" dirty="0"/>
              <a:t> </a:t>
            </a:r>
            <a:br>
              <a:rPr lang="da-DK" dirty="0"/>
            </a:b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FVD</a:t>
            </a:r>
            <a:endParaRPr lang="da-DK" dirty="0"/>
          </a:p>
        </p:txBody>
      </p:sp>
      <p:sp>
        <p:nvSpPr>
          <p:cNvPr id="5" name="Pladsholder til indhold 4"/>
          <p:cNvSpPr>
            <a:spLocks noGrp="1"/>
          </p:cNvSpPr>
          <p:nvPr>
            <p:ph idx="1"/>
          </p:nvPr>
        </p:nvSpPr>
        <p:spPr>
          <a:xfrm>
            <a:off x="457200" y="1700808"/>
            <a:ext cx="8229600" cy="4525963"/>
          </a:xfrm>
        </p:spPr>
        <p:txBody>
          <a:bodyPr>
            <a:normAutofit fontScale="70000" lnSpcReduction="20000"/>
          </a:bodyPr>
          <a:lstStyle/>
          <a:p>
            <a:r>
              <a:rPr lang="da-DK" dirty="0"/>
              <a:t>Generalforsamling den 23 april </a:t>
            </a:r>
            <a:r>
              <a:rPr lang="da-DK" dirty="0" smtClean="0"/>
              <a:t>2014</a:t>
            </a:r>
          </a:p>
          <a:p>
            <a:pPr marL="0" indent="0">
              <a:buNone/>
            </a:pPr>
            <a:endParaRPr lang="da-DK" dirty="0"/>
          </a:p>
          <a:p>
            <a:r>
              <a:rPr lang="da-DK" dirty="0"/>
              <a:t>Der har været afholdt kurser i håndbog </a:t>
            </a:r>
          </a:p>
          <a:p>
            <a:pPr marL="0" indent="0">
              <a:buNone/>
            </a:pPr>
            <a:r>
              <a:rPr lang="da-DK" dirty="0"/>
              <a:t>	4: vandanalyse</a:t>
            </a:r>
          </a:p>
          <a:p>
            <a:pPr marL="0" indent="0">
              <a:buNone/>
            </a:pPr>
            <a:r>
              <a:rPr lang="da-DK" dirty="0"/>
              <a:t>	5: tilstandsrapport-handlingsplan</a:t>
            </a:r>
          </a:p>
          <a:p>
            <a:pPr marL="0" indent="0">
              <a:buNone/>
            </a:pPr>
            <a:r>
              <a:rPr lang="da-DK" dirty="0"/>
              <a:t>	6: </a:t>
            </a:r>
            <a:r>
              <a:rPr lang="da-DK" dirty="0" smtClean="0"/>
              <a:t>vandværksdrift</a:t>
            </a:r>
            <a:r>
              <a:rPr lang="da-DK" dirty="0"/>
              <a:t>	</a:t>
            </a:r>
          </a:p>
          <a:p>
            <a:pPr marL="0" indent="0">
              <a:buNone/>
            </a:pPr>
            <a:r>
              <a:rPr lang="da-DK" dirty="0"/>
              <a:t>     </a:t>
            </a:r>
            <a:endParaRPr lang="da-DK" dirty="0" smtClean="0"/>
          </a:p>
          <a:p>
            <a:pPr marL="0" indent="0">
              <a:buNone/>
            </a:pPr>
            <a:r>
              <a:rPr lang="da-DK" dirty="0" smtClean="0"/>
              <a:t>Kan tages som Selvstudie </a:t>
            </a:r>
            <a:r>
              <a:rPr lang="da-DK" dirty="0"/>
              <a:t>med afsluttende prøve</a:t>
            </a:r>
          </a:p>
          <a:p>
            <a:pPr marL="0" indent="0">
              <a:buNone/>
            </a:pPr>
            <a:endParaRPr lang="da-DK" dirty="0"/>
          </a:p>
          <a:p>
            <a:r>
              <a:rPr lang="da-DK" dirty="0"/>
              <a:t>Der har været  Valg til Teknisk Råd 13 marts 2014</a:t>
            </a:r>
          </a:p>
          <a:p>
            <a:pPr marL="0" indent="0">
              <a:buNone/>
            </a:pPr>
            <a:r>
              <a:rPr lang="da-DK" dirty="0"/>
              <a:t>         Ole Hansen fik 12 stemmer.      Valgt for 2 år</a:t>
            </a:r>
          </a:p>
          <a:p>
            <a:pPr marL="0" indent="0">
              <a:buNone/>
            </a:pPr>
            <a:r>
              <a:rPr lang="da-DK" dirty="0"/>
              <a:t>         Aksel Snerling fik 11 stemmer.  Valgt for 1 år</a:t>
            </a:r>
          </a:p>
          <a:p>
            <a:endParaRPr lang="da-DK" dirty="0"/>
          </a:p>
          <a:p>
            <a:endParaRPr lang="da-DK" dirty="0" smtClean="0"/>
          </a:p>
          <a:p>
            <a:endParaRPr lang="da-DK"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1073" y="44625"/>
            <a:ext cx="8229600" cy="1152128"/>
          </a:xfrm>
        </p:spPr>
        <p:txBody>
          <a:bodyPr>
            <a:normAutofit fontScale="90000"/>
          </a:bodyPr>
          <a:lstStyle/>
          <a:p>
            <a:r>
              <a:rPr lang="da-DK" sz="2200" b="1" dirty="0"/>
              <a:t>evalueringsrapport om vandsektorloven er nu offentlig </a:t>
            </a:r>
            <a:r>
              <a:rPr lang="da-DK" sz="2200" b="1" dirty="0" smtClean="0"/>
              <a:t/>
            </a:r>
            <a:br>
              <a:rPr lang="da-DK" sz="2200" b="1" dirty="0" smtClean="0"/>
            </a:br>
            <a:r>
              <a:rPr lang="da-DK" sz="1800" b="1" dirty="0"/>
              <a:t/>
            </a:r>
            <a:br>
              <a:rPr lang="da-DK" sz="1800" b="1" dirty="0"/>
            </a:br>
            <a:r>
              <a:rPr lang="da-DK" sz="2200" dirty="0" smtClean="0"/>
              <a:t>FVD</a:t>
            </a:r>
            <a:r>
              <a:rPr lang="da-DK" sz="2200" b="1" dirty="0" smtClean="0"/>
              <a:t> </a:t>
            </a:r>
            <a:r>
              <a:rPr lang="da-DK" sz="2200" b="1" dirty="0"/>
              <a:t>hæfter sig særligt ved følgende centrale konklusioner i evalueringen:</a:t>
            </a:r>
            <a:r>
              <a:rPr lang="da-DK" sz="2200" dirty="0"/>
              <a:t/>
            </a:r>
            <a:br>
              <a:rPr lang="da-DK" sz="2200" dirty="0"/>
            </a:br>
            <a:endParaRPr lang="da-DK" sz="2200" dirty="0"/>
          </a:p>
        </p:txBody>
      </p:sp>
      <p:sp>
        <p:nvSpPr>
          <p:cNvPr id="3" name="Pladsholder til indhold 2"/>
          <p:cNvSpPr>
            <a:spLocks noGrp="1"/>
          </p:cNvSpPr>
          <p:nvPr>
            <p:ph idx="1"/>
          </p:nvPr>
        </p:nvSpPr>
        <p:spPr/>
        <p:txBody>
          <a:bodyPr>
            <a:normAutofit fontScale="77500" lnSpcReduction="20000"/>
          </a:bodyPr>
          <a:lstStyle/>
          <a:p>
            <a:r>
              <a:rPr lang="da-DK" b="1" dirty="0" smtClean="0"/>
              <a:t>1</a:t>
            </a:r>
            <a:r>
              <a:rPr lang="da-DK" b="1" dirty="0"/>
              <a:t>.</a:t>
            </a:r>
            <a:r>
              <a:rPr lang="da-DK" dirty="0"/>
              <a:t> Vandsektorloven er omkostningsfuld, tung og usmidig. Der er store omkostninger forbundet med at leve op til reguleringen hos de enkelte vandværker.</a:t>
            </a:r>
          </a:p>
          <a:p>
            <a:r>
              <a:rPr lang="da-DK" b="1" dirty="0"/>
              <a:t>2.</a:t>
            </a:r>
            <a:r>
              <a:rPr lang="da-DK" dirty="0"/>
              <a:t> Vandværkerne er overreguleret. Reguleringen er for stram i forhold til modellernes mulighed for at fastsætte korrekte prislofter.</a:t>
            </a:r>
          </a:p>
          <a:p>
            <a:r>
              <a:rPr lang="da-DK" b="1" dirty="0"/>
              <a:t>3.</a:t>
            </a:r>
            <a:r>
              <a:rPr lang="da-DK" dirty="0"/>
              <a:t> Forsyningssekretariatet er overbebyrdet og kan ikke løfte opgaven. Sekretariatet er ikke gearet til at varetage den stramme detailregulering.</a:t>
            </a:r>
          </a:p>
          <a:p>
            <a:r>
              <a:rPr lang="da-DK" dirty="0"/>
              <a:t/>
            </a:r>
            <a:br>
              <a:rPr lang="da-DK" dirty="0"/>
            </a:br>
            <a:r>
              <a:rPr lang="da-DK" dirty="0"/>
              <a:t>Evalueringen bestyrker konklusionerne i den rapport, Copenhagens </a:t>
            </a:r>
            <a:r>
              <a:rPr lang="da-DK" dirty="0" err="1"/>
              <a:t>Economics</a:t>
            </a:r>
            <a:r>
              <a:rPr lang="da-DK" dirty="0"/>
              <a:t> udarbejdede for FVD i september 2013.</a:t>
            </a:r>
          </a:p>
          <a:p>
            <a:endParaRPr lang="da-DK" dirty="0"/>
          </a:p>
        </p:txBody>
      </p:sp>
    </p:spTree>
    <p:extLst>
      <p:ext uri="{BB962C8B-B14F-4D97-AF65-F5344CB8AC3E}">
        <p14:creationId xmlns:p14="http://schemas.microsoft.com/office/powerpoint/2010/main" val="3354217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36712"/>
          </a:xfrm>
        </p:spPr>
        <p:txBody>
          <a:bodyPr>
            <a:noAutofit/>
          </a:bodyPr>
          <a:lstStyle/>
          <a:p>
            <a:r>
              <a:rPr lang="da-DK" sz="2000" b="1" dirty="0"/>
              <a:t>Evalueringens data understøtter konklusionerne i Copenhagen </a:t>
            </a:r>
            <a:r>
              <a:rPr lang="da-DK" sz="2000" b="1" dirty="0" err="1"/>
              <a:t>Economics</a:t>
            </a:r>
            <a:r>
              <a:rPr lang="da-DK" sz="2000" b="1" dirty="0"/>
              <a:t>’ analyse på afgørende punkter:</a:t>
            </a:r>
            <a:r>
              <a:rPr lang="da-DK" sz="2000" dirty="0"/>
              <a:t/>
            </a:r>
            <a:br>
              <a:rPr lang="da-DK" sz="2000" dirty="0"/>
            </a:br>
            <a:endParaRPr lang="da-DK" sz="2000" dirty="0"/>
          </a:p>
        </p:txBody>
      </p:sp>
      <p:sp>
        <p:nvSpPr>
          <p:cNvPr id="3" name="Pladsholder til indhold 2"/>
          <p:cNvSpPr>
            <a:spLocks noGrp="1"/>
          </p:cNvSpPr>
          <p:nvPr>
            <p:ph idx="1"/>
          </p:nvPr>
        </p:nvSpPr>
        <p:spPr>
          <a:xfrm>
            <a:off x="457200" y="836712"/>
            <a:ext cx="8229600" cy="5289451"/>
          </a:xfrm>
        </p:spPr>
        <p:txBody>
          <a:bodyPr>
            <a:noAutofit/>
          </a:bodyPr>
          <a:lstStyle/>
          <a:p>
            <a:r>
              <a:rPr lang="da-DK" sz="2000" b="1" dirty="0" smtClean="0"/>
              <a:t>1</a:t>
            </a:r>
            <a:r>
              <a:rPr lang="da-DK" sz="2000" b="1" dirty="0"/>
              <a:t>.</a:t>
            </a:r>
            <a:r>
              <a:rPr lang="da-DK" sz="2000" dirty="0"/>
              <a:t> Vandsektorloven er særdeles omkostningstung for de forbrugerejede vandværker, der har fået store ekstraomkostninger.</a:t>
            </a:r>
          </a:p>
          <a:p>
            <a:r>
              <a:rPr lang="da-DK" sz="2000" b="1" dirty="0"/>
              <a:t>2.</a:t>
            </a:r>
            <a:r>
              <a:rPr lang="da-DK" sz="2000" dirty="0"/>
              <a:t> De forbrugerejede vandværker er mere effektive og har lavere priser end de kommunale vandforsyninger.</a:t>
            </a:r>
          </a:p>
          <a:p>
            <a:r>
              <a:rPr lang="da-DK" sz="2000" b="1" dirty="0"/>
              <a:t>3.</a:t>
            </a:r>
            <a:r>
              <a:rPr lang="da-DK" sz="2000" dirty="0"/>
              <a:t> Effektiviseringspotentialet i den forbrugerejede del af vandsektoren er begrænset. Over 90 procent af det samlede effektiviseringspotentiale i sektoren ligger på spildevandsområdet og i de kommunale vandværker.</a:t>
            </a:r>
          </a:p>
          <a:p>
            <a:r>
              <a:rPr lang="da-DK" sz="2000" dirty="0"/>
              <a:t>Deloitte anbefaler, at de forbrugerejede vandværker fortsat skal være omfattet af loven, og argumenterer for, at der fortsat er et effektiviseringspotentiale, og at de umiddelbare resultater peger på, at loven har sikret lavere priser og driftsomkostninger.</a:t>
            </a:r>
          </a:p>
          <a:p>
            <a:r>
              <a:rPr lang="da-DK" sz="2000" dirty="0"/>
              <a:t>Der er dog flere forhold i evalueringen, som betyder, der ikke er basis for at konkludere dette. Tager man højde for disse, bør konklusionen derfor være, at reguleringen koster mere, end hvad man håber at vinde ved at regulere vandværkerne.</a:t>
            </a:r>
          </a:p>
          <a:p>
            <a:endParaRPr lang="da-DK" sz="2000" dirty="0"/>
          </a:p>
        </p:txBody>
      </p:sp>
    </p:spTree>
    <p:extLst>
      <p:ext uri="{BB962C8B-B14F-4D97-AF65-F5344CB8AC3E}">
        <p14:creationId xmlns:p14="http://schemas.microsoft.com/office/powerpoint/2010/main" val="493006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576064"/>
          </a:xfrm>
        </p:spPr>
        <p:txBody>
          <a:bodyPr>
            <a:normAutofit fontScale="90000"/>
          </a:bodyPr>
          <a:lstStyle/>
          <a:p>
            <a:r>
              <a:rPr lang="da-DK" sz="2000" b="1" dirty="0"/>
              <a:t>FVD gør derfor opmærksom på følgende afgørende forhold:</a:t>
            </a:r>
            <a:r>
              <a:rPr lang="da-DK" sz="2000" dirty="0"/>
              <a:t/>
            </a:r>
            <a:br>
              <a:rPr lang="da-DK" sz="2000" dirty="0"/>
            </a:br>
            <a:endParaRPr lang="da-DK" sz="2000" dirty="0"/>
          </a:p>
        </p:txBody>
      </p:sp>
      <p:sp>
        <p:nvSpPr>
          <p:cNvPr id="3" name="Pladsholder til indhold 2"/>
          <p:cNvSpPr>
            <a:spLocks noGrp="1"/>
          </p:cNvSpPr>
          <p:nvPr>
            <p:ph idx="1"/>
          </p:nvPr>
        </p:nvSpPr>
        <p:spPr>
          <a:xfrm>
            <a:off x="457200" y="476672"/>
            <a:ext cx="8229600" cy="5649491"/>
          </a:xfrm>
        </p:spPr>
        <p:txBody>
          <a:bodyPr>
            <a:noAutofit/>
          </a:bodyPr>
          <a:lstStyle/>
          <a:p>
            <a:r>
              <a:rPr lang="da-DK" sz="1800" b="1" dirty="0" smtClean="0"/>
              <a:t>1</a:t>
            </a:r>
            <a:r>
              <a:rPr lang="da-DK" sz="1800" b="1" dirty="0"/>
              <a:t>.</a:t>
            </a:r>
            <a:r>
              <a:rPr lang="da-DK" sz="1800" dirty="0"/>
              <a:t> Evalueringen overvurderer effektviseringspotentialet i den forbrugerejede del af sektoren. Effektviseringspotentialet hos de forbrugerejede vandværker anslås at være 90-110 mio. kr. Det er dog blot en modelberegning. Det faktiske – og korrigerede – effektiviseringspotentiale er på ca. 40 mio. kr. og dermed på niveau med det potentiale, Copenhagen </a:t>
            </a:r>
            <a:r>
              <a:rPr lang="da-DK" sz="1800" dirty="0" err="1"/>
              <a:t>Economics</a:t>
            </a:r>
            <a:r>
              <a:rPr lang="da-DK" sz="1800" dirty="0"/>
              <a:t> beregnede og lagde til grund for konklusionen, at omkostningerne til reguleringen oversteg effektiviseringspotentialet.</a:t>
            </a:r>
          </a:p>
          <a:p>
            <a:r>
              <a:rPr lang="da-DK" sz="1800" b="1" dirty="0"/>
              <a:t>2.</a:t>
            </a:r>
            <a:r>
              <a:rPr lang="da-DK" sz="1800" dirty="0"/>
              <a:t> Evalueringen viser ikke, hvor meget der er reelle effektiviseringer, og hvor meget der skyldes omposteringer. Faldet i driftsomkostninger, der kan ses på papiret, skyldes i høj grad omposteringer fra drift til investeringer.</a:t>
            </a:r>
          </a:p>
          <a:p>
            <a:r>
              <a:rPr lang="da-DK" sz="1800" b="1" dirty="0"/>
              <a:t>3.</a:t>
            </a:r>
            <a:r>
              <a:rPr lang="da-DK" sz="1800" dirty="0"/>
              <a:t> Evalueringen medregner ikke de omkostninger, der er forbundet med at låne til investeringer i stedet for at bruge opsparing. Evalueringen hævder, at udgifterne blot skubbes fremad, men lånefinansiering vil resultere i markante renteudgifter og dermed i stigende omkostninger, der i sidste ende skal finansieres af forbrugerne i form af højere vandpriser.</a:t>
            </a:r>
            <a:br>
              <a:rPr lang="da-DK" sz="1800" dirty="0"/>
            </a:br>
            <a:r>
              <a:rPr lang="da-DK" sz="1800" dirty="0"/>
              <a:t/>
            </a:r>
            <a:br>
              <a:rPr lang="da-DK" sz="1800" dirty="0"/>
            </a:br>
            <a:r>
              <a:rPr lang="da-DK" sz="1800" b="1" dirty="0"/>
              <a:t>4.</a:t>
            </a:r>
            <a:r>
              <a:rPr lang="da-DK" sz="1800" dirty="0"/>
              <a:t> Evalueringen hævder, at priserne er faldet, men i praksis er der tale om, at opsparingen </a:t>
            </a:r>
            <a:r>
              <a:rPr lang="da-DK" sz="1800" dirty="0" err="1"/>
              <a:t>udbe-tales</a:t>
            </a:r>
            <a:r>
              <a:rPr lang="da-DK" sz="1800" dirty="0"/>
              <a:t> i form af kunstigt lave vandpriser. Det skyldes, at vandværkerne på grund af loven er blevet pålagt at udbetale den opsparing, der var henlagt til investeringer. Når opsparingen er væk, stiger priserne.</a:t>
            </a:r>
          </a:p>
          <a:p>
            <a:endParaRPr lang="da-DK" sz="1800" dirty="0"/>
          </a:p>
        </p:txBody>
      </p:sp>
    </p:spTree>
    <p:extLst>
      <p:ext uri="{BB962C8B-B14F-4D97-AF65-F5344CB8AC3E}">
        <p14:creationId xmlns:p14="http://schemas.microsoft.com/office/powerpoint/2010/main" val="3869359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720080"/>
          </a:xfrm>
        </p:spPr>
        <p:txBody>
          <a:bodyPr>
            <a:normAutofit fontScale="90000"/>
          </a:bodyPr>
          <a:lstStyle/>
          <a:p>
            <a:r>
              <a:rPr lang="da-DK" sz="2400" b="1" dirty="0"/>
              <a:t>Evalueringen forholder sig ikke til forbrugereje</a:t>
            </a:r>
            <a:r>
              <a:rPr lang="da-DK" sz="2400" dirty="0"/>
              <a:t/>
            </a:r>
            <a:br>
              <a:rPr lang="da-DK" sz="2400" dirty="0"/>
            </a:br>
            <a:endParaRPr lang="da-DK" sz="2400" dirty="0"/>
          </a:p>
        </p:txBody>
      </p:sp>
      <p:sp>
        <p:nvSpPr>
          <p:cNvPr id="3" name="Pladsholder til indhold 2"/>
          <p:cNvSpPr>
            <a:spLocks noGrp="1"/>
          </p:cNvSpPr>
          <p:nvPr>
            <p:ph idx="1"/>
          </p:nvPr>
        </p:nvSpPr>
        <p:spPr/>
        <p:txBody>
          <a:bodyPr>
            <a:normAutofit/>
          </a:bodyPr>
          <a:lstStyle/>
          <a:p>
            <a:r>
              <a:rPr lang="da-DK" sz="2400" dirty="0" smtClean="0"/>
              <a:t>Forbrugereje </a:t>
            </a:r>
            <a:r>
              <a:rPr lang="da-DK" sz="2400" dirty="0"/>
              <a:t>har sikret forbrugerindflydelsen i en af de mest centrale dele af den danske infrastruktur – vores vandforsyning. Forbrugereje betyder, at ejerne selv har et stort incitament til sikre effektiv drift. Det har historisk sikret lave omkostninger til drift og meget lave vandpriser.</a:t>
            </a:r>
          </a:p>
          <a:p>
            <a:r>
              <a:rPr lang="da-DK" sz="2400" dirty="0"/>
              <a:t>Tilsidesættelse af dette demokratiske princip, der er sket med vandsektorloven er stærkt problematisk og undgås ved at løfte de forbrugerejede vandværker ud af loven.</a:t>
            </a:r>
          </a:p>
          <a:p>
            <a:endParaRPr lang="da-DK" sz="2400" dirty="0"/>
          </a:p>
        </p:txBody>
      </p:sp>
    </p:spTree>
    <p:extLst>
      <p:ext uri="{BB962C8B-B14F-4D97-AF65-F5344CB8AC3E}">
        <p14:creationId xmlns:p14="http://schemas.microsoft.com/office/powerpoint/2010/main" val="612588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Hjemmesiden</a:t>
            </a:r>
            <a:endParaRPr lang="da-DK" dirty="0"/>
          </a:p>
        </p:txBody>
      </p:sp>
      <p:sp>
        <p:nvSpPr>
          <p:cNvPr id="3" name="Pladsholder til indhold 2"/>
          <p:cNvSpPr>
            <a:spLocks noGrp="1"/>
          </p:cNvSpPr>
          <p:nvPr>
            <p:ph idx="1"/>
          </p:nvPr>
        </p:nvSpPr>
        <p:spPr/>
        <p:txBody>
          <a:bodyPr/>
          <a:lstStyle/>
          <a:p>
            <a:pPr algn="ctr">
              <a:buNone/>
            </a:pPr>
            <a:r>
              <a:rPr lang="da-DK" dirty="0" err="1" smtClean="0">
                <a:hlinkClick r:id="rId2"/>
              </a:rPr>
              <a:t>www.Kvodense.dk</a:t>
            </a:r>
            <a:endParaRPr lang="da-DK" dirty="0" smtClean="0"/>
          </a:p>
          <a:p>
            <a:pPr>
              <a:buNone/>
            </a:pPr>
            <a:endParaRPr lang="da-DK" dirty="0" smtClean="0"/>
          </a:p>
          <a:p>
            <a:pPr>
              <a:buNone/>
            </a:pPr>
            <a:r>
              <a:rPr lang="da-DK" dirty="0" smtClean="0"/>
              <a:t>Forenkle navne kun 1 sted</a:t>
            </a:r>
          </a:p>
          <a:p>
            <a:pPr>
              <a:buNone/>
            </a:pPr>
            <a:r>
              <a:rPr lang="da-DK" dirty="0" smtClean="0"/>
              <a:t>Alarmeringsplan kun som PDF fil</a:t>
            </a:r>
          </a:p>
          <a:p>
            <a:pPr>
              <a:buNone/>
            </a:pPr>
            <a:r>
              <a:rPr lang="da-DK" dirty="0" err="1" smtClean="0"/>
              <a:t>Eurofins</a:t>
            </a:r>
            <a:r>
              <a:rPr lang="da-DK" dirty="0" smtClean="0"/>
              <a:t> prisaftalen ny prise 2014</a:t>
            </a:r>
          </a:p>
          <a:p>
            <a:pPr>
              <a:buNone/>
            </a:pPr>
            <a:r>
              <a:rPr lang="da-DK" dirty="0" smtClean="0"/>
              <a:t>Forslag til nyt</a:t>
            </a:r>
          </a:p>
        </p:txBody>
      </p:sp>
      <p:sp>
        <p:nvSpPr>
          <p:cNvPr id="4" name="Opadgående pil 3">
            <a:hlinkClick r:id="rId3" action="ppaction://hlinksldjump"/>
          </p:cNvPr>
          <p:cNvSpPr/>
          <p:nvPr/>
        </p:nvSpPr>
        <p:spPr>
          <a:xfrm>
            <a:off x="8460432" y="566124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NYT</a:t>
            </a:r>
            <a:endParaRPr lang="da-DK" dirty="0"/>
          </a:p>
        </p:txBody>
      </p:sp>
      <p:sp>
        <p:nvSpPr>
          <p:cNvPr id="4" name="Pladsholder til indhold 3"/>
          <p:cNvSpPr>
            <a:spLocks noGrp="1"/>
          </p:cNvSpPr>
          <p:nvPr>
            <p:ph idx="1"/>
          </p:nvPr>
        </p:nvSpPr>
        <p:spPr/>
        <p:txBody>
          <a:bodyPr/>
          <a:lstStyle/>
          <a:p>
            <a:r>
              <a:rPr lang="da-DK" dirty="0" smtClean="0"/>
              <a:t>Ny database Ledelsessystem og DDS </a:t>
            </a:r>
          </a:p>
          <a:p>
            <a:pPr marL="0" indent="0">
              <a:buNone/>
            </a:pPr>
            <a:r>
              <a:rPr lang="da-DK" dirty="0"/>
              <a:t> </a:t>
            </a:r>
            <a:r>
              <a:rPr lang="da-DK"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180528" y="26915"/>
            <a:ext cx="9073008" cy="6787689"/>
            <a:chOff x="-6640" y="-14230"/>
            <a:chExt cx="19040" cy="32780"/>
          </a:xfrm>
        </p:grpSpPr>
        <p:sp>
          <p:nvSpPr>
            <p:cNvPr id="5" name="AutoShape 3"/>
            <p:cNvSpPr>
              <a:spLocks noChangeAspect="1" noChangeArrowheads="1" noTextEdit="1"/>
            </p:cNvSpPr>
            <p:nvPr/>
          </p:nvSpPr>
          <p:spPr bwMode="auto">
            <a:xfrm>
              <a:off x="-6640" y="-14230"/>
              <a:ext cx="19040" cy="3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0" y="-14230"/>
              <a:ext cx="19048" cy="3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padgående pil 3">
            <a:hlinkClick r:id="rId2" action="ppaction://hlinksldjump"/>
          </p:cNvPr>
          <p:cNvSpPr/>
          <p:nvPr/>
        </p:nvSpPr>
        <p:spPr>
          <a:xfrm>
            <a:off x="8460432" y="566124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 name="Billede 1"/>
          <p:cNvPicPr>
            <a:picLocks noChangeAspect="1"/>
          </p:cNvPicPr>
          <p:nvPr/>
        </p:nvPicPr>
        <p:blipFill>
          <a:blip r:embed="rId3"/>
          <a:stretch>
            <a:fillRect/>
          </a:stretch>
        </p:blipFill>
        <p:spPr>
          <a:xfrm>
            <a:off x="11951" y="0"/>
            <a:ext cx="9259391" cy="548527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Regulativ</a:t>
            </a:r>
            <a:endParaRPr lang="da-DK" dirty="0"/>
          </a:p>
        </p:txBody>
      </p:sp>
      <p:sp>
        <p:nvSpPr>
          <p:cNvPr id="3" name="Pladsholder til indhold 2"/>
          <p:cNvSpPr>
            <a:spLocks noGrp="1"/>
          </p:cNvSpPr>
          <p:nvPr>
            <p:ph idx="1"/>
          </p:nvPr>
        </p:nvSpPr>
        <p:spPr/>
        <p:txBody>
          <a:bodyPr>
            <a:normAutofit fontScale="70000" lnSpcReduction="20000"/>
          </a:bodyPr>
          <a:lstStyle/>
          <a:p>
            <a:r>
              <a:rPr lang="da-DK" b="1" dirty="0" smtClean="0"/>
              <a:t>Normalregulativ for private vandforsyninger i Odense Kommune</a:t>
            </a:r>
          </a:p>
          <a:p>
            <a:r>
              <a:rPr lang="da-DK" dirty="0" err="1" smtClean="0"/>
              <a:t>Allesø</a:t>
            </a:r>
            <a:r>
              <a:rPr lang="da-DK" dirty="0" smtClean="0"/>
              <a:t> Vandværk</a:t>
            </a:r>
          </a:p>
          <a:p>
            <a:r>
              <a:rPr lang="da-DK" dirty="0" smtClean="0"/>
              <a:t>Bellinge Vest Vandværk</a:t>
            </a:r>
          </a:p>
          <a:p>
            <a:r>
              <a:rPr lang="da-DK" dirty="0" smtClean="0"/>
              <a:t>Bellinge Øst Vandværk --</a:t>
            </a:r>
          </a:p>
          <a:p>
            <a:r>
              <a:rPr lang="da-DK" dirty="0" smtClean="0"/>
              <a:t>Brændekilde Vandværk</a:t>
            </a:r>
          </a:p>
          <a:p>
            <a:r>
              <a:rPr lang="da-DK" dirty="0" smtClean="0"/>
              <a:t>Davinde Vandværk</a:t>
            </a:r>
          </a:p>
          <a:p>
            <a:r>
              <a:rPr lang="da-DK" dirty="0" smtClean="0"/>
              <a:t>Fangel Vandværk --</a:t>
            </a:r>
          </a:p>
          <a:p>
            <a:r>
              <a:rPr lang="da-DK" dirty="0" smtClean="0"/>
              <a:t>Fraugde – Over </a:t>
            </a:r>
            <a:r>
              <a:rPr lang="da-DK" dirty="0" err="1" smtClean="0"/>
              <a:t>Holluf</a:t>
            </a:r>
            <a:r>
              <a:rPr lang="da-DK" dirty="0" smtClean="0"/>
              <a:t> Vandværk</a:t>
            </a:r>
          </a:p>
          <a:p>
            <a:r>
              <a:rPr lang="da-DK" dirty="0" smtClean="0"/>
              <a:t>Højby Vandværk</a:t>
            </a:r>
          </a:p>
          <a:p>
            <a:r>
              <a:rPr lang="da-DK" dirty="0" smtClean="0"/>
              <a:t>Lindværk Vandværk</a:t>
            </a:r>
          </a:p>
          <a:p>
            <a:r>
              <a:rPr lang="da-DK" dirty="0" smtClean="0"/>
              <a:t>Næsby Vandværk</a:t>
            </a:r>
          </a:p>
          <a:p>
            <a:r>
              <a:rPr lang="da-DK" dirty="0" smtClean="0"/>
              <a:t>Søhus Vandværk</a:t>
            </a:r>
          </a:p>
          <a:p>
            <a:r>
              <a:rPr lang="da-DK" dirty="0" smtClean="0"/>
              <a:t>Tarup Vandværk</a:t>
            </a:r>
          </a:p>
          <a:p>
            <a:endParaRPr lang="da-DK" dirty="0" smtClean="0"/>
          </a:p>
          <a:p>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60648"/>
            <a:ext cx="8229600" cy="5865515"/>
          </a:xfrm>
        </p:spPr>
        <p:txBody>
          <a:bodyPr>
            <a:normAutofit fontScale="70000" lnSpcReduction="20000"/>
          </a:bodyPr>
          <a:lstStyle/>
          <a:p>
            <a:pPr hangingPunct="0"/>
            <a:r>
              <a:rPr lang="da-DK" b="1" u="sng" dirty="0"/>
              <a:t>Dagsorden:</a:t>
            </a:r>
            <a:endParaRPr lang="da-DK" dirty="0"/>
          </a:p>
          <a:p>
            <a:pPr hangingPunct="0">
              <a:buNone/>
            </a:pPr>
            <a:r>
              <a:rPr lang="da-DK" dirty="0"/>
              <a:t> </a:t>
            </a:r>
          </a:p>
          <a:p>
            <a:pPr hangingPunct="0"/>
            <a:r>
              <a:rPr lang="da-DK" b="1" dirty="0"/>
              <a:t>1)  Valg af dirigent.</a:t>
            </a:r>
            <a:endParaRPr lang="da-DK" dirty="0"/>
          </a:p>
          <a:p>
            <a:pPr hangingPunct="0">
              <a:buNone/>
            </a:pPr>
            <a:r>
              <a:rPr lang="da-DK" b="1" dirty="0"/>
              <a:t> </a:t>
            </a:r>
            <a:endParaRPr lang="da-DK" dirty="0"/>
          </a:p>
          <a:p>
            <a:pPr hangingPunct="0"/>
            <a:r>
              <a:rPr lang="da-DK" b="1" dirty="0"/>
              <a:t>2)  Bestyrelsens beretning v. formanden.</a:t>
            </a:r>
            <a:endParaRPr lang="da-DK" dirty="0"/>
          </a:p>
          <a:p>
            <a:pPr hangingPunct="0">
              <a:buNone/>
            </a:pPr>
            <a:r>
              <a:rPr lang="da-DK" b="1" dirty="0"/>
              <a:t> </a:t>
            </a:r>
            <a:endParaRPr lang="da-DK" dirty="0"/>
          </a:p>
          <a:p>
            <a:pPr hangingPunct="0"/>
            <a:r>
              <a:rPr lang="da-DK" b="1" dirty="0"/>
              <a:t>3)  Godkendelse af regnskab. </a:t>
            </a:r>
            <a:endParaRPr lang="da-DK" dirty="0"/>
          </a:p>
          <a:p>
            <a:pPr hangingPunct="0">
              <a:buNone/>
            </a:pPr>
            <a:r>
              <a:rPr lang="da-DK" b="1" dirty="0"/>
              <a:t> </a:t>
            </a:r>
            <a:endParaRPr lang="da-DK" dirty="0"/>
          </a:p>
          <a:p>
            <a:pPr hangingPunct="0"/>
            <a:r>
              <a:rPr lang="da-DK" b="1" dirty="0"/>
              <a:t>4)  Fastlæggelse af kontingent for indeværende år.</a:t>
            </a:r>
            <a:endParaRPr lang="da-DK" dirty="0"/>
          </a:p>
          <a:p>
            <a:pPr hangingPunct="0">
              <a:buNone/>
            </a:pPr>
            <a:r>
              <a:rPr lang="da-DK" b="1" dirty="0"/>
              <a:t> </a:t>
            </a:r>
            <a:endParaRPr lang="da-DK" dirty="0"/>
          </a:p>
          <a:p>
            <a:pPr hangingPunct="0"/>
            <a:r>
              <a:rPr lang="da-DK" b="1" dirty="0"/>
              <a:t>5)  Indkomne forslag.</a:t>
            </a:r>
            <a:endParaRPr lang="da-DK" dirty="0"/>
          </a:p>
          <a:p>
            <a:pPr hangingPunct="0">
              <a:buNone/>
            </a:pPr>
            <a:r>
              <a:rPr lang="da-DK" b="1" dirty="0"/>
              <a:t> </a:t>
            </a:r>
            <a:endParaRPr lang="da-DK" dirty="0"/>
          </a:p>
          <a:p>
            <a:pPr hangingPunct="0"/>
            <a:r>
              <a:rPr lang="da-DK" b="1" dirty="0"/>
              <a:t>6)  Valg til bestyrelsen.</a:t>
            </a:r>
            <a:endParaRPr lang="da-DK" dirty="0"/>
          </a:p>
          <a:p>
            <a:pPr hangingPunct="0">
              <a:buNone/>
            </a:pPr>
            <a:r>
              <a:rPr lang="da-DK" b="1" dirty="0"/>
              <a:t> </a:t>
            </a:r>
            <a:endParaRPr lang="da-DK" dirty="0"/>
          </a:p>
          <a:p>
            <a:pPr hangingPunct="0"/>
            <a:r>
              <a:rPr lang="da-DK" b="1" dirty="0"/>
              <a:t>7)  Eventuelt.</a:t>
            </a:r>
            <a:endParaRPr lang="da-DK" dirty="0"/>
          </a:p>
          <a:p>
            <a:pPr hangingPunct="0">
              <a:buNone/>
            </a:pPr>
            <a:r>
              <a:rPr lang="da-DK" dirty="0"/>
              <a:t> </a:t>
            </a:r>
          </a:p>
          <a:p>
            <a:endParaRPr lang="da-D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noGrp="1"/>
          </p:cNvSpPr>
          <p:nvPr>
            <p:ph type="title"/>
          </p:nvPr>
        </p:nvSpPr>
        <p:spPr>
          <a:xfrm>
            <a:off x="457200" y="492195"/>
            <a:ext cx="8229600" cy="707886"/>
          </a:xfrm>
          <a:prstGeom prst="rect">
            <a:avLst/>
          </a:prstGeom>
          <a:noFill/>
        </p:spPr>
        <p:txBody>
          <a:bodyPr wrap="square" rtlCol="0">
            <a:spAutoFit/>
          </a:bodyPr>
          <a:lstStyle/>
          <a:p>
            <a:r>
              <a:rPr lang="da-DK" sz="2000" dirty="0"/>
              <a:t>Sag om respektafstand til vandledninger (DS 475)</a:t>
            </a:r>
            <a:r>
              <a:rPr lang="da-DK" sz="2000" dirty="0">
                <a:solidFill>
                  <a:srgbClr val="000000"/>
                </a:solidFill>
                <a:latin typeface="Times New Roman" panose="02020603050405020304" pitchFamily="18" charset="0"/>
              </a:rPr>
              <a:t/>
            </a:r>
            <a:br>
              <a:rPr lang="da-DK" sz="2000" dirty="0">
                <a:solidFill>
                  <a:srgbClr val="000000"/>
                </a:solidFill>
                <a:latin typeface="Times New Roman" panose="02020603050405020304" pitchFamily="18" charset="0"/>
              </a:rPr>
            </a:br>
            <a:endParaRPr lang="da-DK" sz="2000" b="1" dirty="0"/>
          </a:p>
        </p:txBody>
      </p:sp>
      <p:graphicFrame>
        <p:nvGraphicFramePr>
          <p:cNvPr id="6" name="Pladsholder til indhold 5"/>
          <p:cNvGraphicFramePr>
            <a:graphicFrameLocks noGrp="1"/>
          </p:cNvGraphicFramePr>
          <p:nvPr>
            <p:ph idx="1"/>
            <p:extLst>
              <p:ext uri="{D42A27DB-BD31-4B8C-83A1-F6EECF244321}">
                <p14:modId xmlns:p14="http://schemas.microsoft.com/office/powerpoint/2010/main" val="2817799994"/>
              </p:ext>
            </p:extLst>
          </p:nvPr>
        </p:nvGraphicFramePr>
        <p:xfrm>
          <a:off x="107504" y="1772813"/>
          <a:ext cx="8928992" cy="3723254"/>
        </p:xfrm>
        <a:graphic>
          <a:graphicData uri="http://schemas.openxmlformats.org/drawingml/2006/table">
            <a:tbl>
              <a:tblPr>
                <a:tableStyleId>{5C22544A-7EE6-4342-B048-85BDC9FD1C3A}</a:tableStyleId>
              </a:tblPr>
              <a:tblGrid>
                <a:gridCol w="5460044"/>
                <a:gridCol w="1732654"/>
                <a:gridCol w="1736294"/>
              </a:tblGrid>
              <a:tr h="471644">
                <a:tc>
                  <a:txBody>
                    <a:bodyPr/>
                    <a:lstStyle/>
                    <a:p>
                      <a:pPr algn="l" fontAlgn="b"/>
                      <a:r>
                        <a:rPr lang="da-DK" sz="1600" u="none" strike="noStrike">
                          <a:effectLst/>
                        </a:rPr>
                        <a:t>Sag om respektafstand til vandledninger (DS 475)</a:t>
                      </a:r>
                      <a:endParaRPr lang="da-DK"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endParaRPr lang="da-DK"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a-DK" sz="1600" b="0" i="0" u="none" strike="noStrike">
                        <a:solidFill>
                          <a:srgbClr val="000000"/>
                        </a:solidFill>
                        <a:effectLst/>
                        <a:latin typeface="Calibri" panose="020F0502020204030204" pitchFamily="34" charset="0"/>
                      </a:endParaRPr>
                    </a:p>
                  </a:txBody>
                  <a:tcPr marL="9525" marR="9525" marT="9525" marB="0" anchor="b"/>
                </a:tc>
              </a:tr>
              <a:tr h="319501">
                <a:tc>
                  <a:txBody>
                    <a:bodyPr/>
                    <a:lstStyle/>
                    <a:p>
                      <a:pPr algn="l" fontAlgn="b"/>
                      <a:endParaRPr lang="da-DK"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a-DK"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a-DK" sz="1600" b="0" i="0" u="none" strike="noStrike">
                        <a:solidFill>
                          <a:srgbClr val="000000"/>
                        </a:solidFill>
                        <a:effectLst/>
                        <a:latin typeface="Calibri" panose="020F0502020204030204" pitchFamily="34" charset="0"/>
                      </a:endParaRPr>
                    </a:p>
                  </a:txBody>
                  <a:tcPr marL="9525" marR="9525" marT="9525" marB="0" anchor="b"/>
                </a:tc>
              </a:tr>
              <a:tr h="319501">
                <a:tc>
                  <a:txBody>
                    <a:bodyPr/>
                    <a:lstStyle/>
                    <a:p>
                      <a:pPr algn="l" fontAlgn="b"/>
                      <a:r>
                        <a:rPr lang="da-DK" sz="1600" u="none" strike="noStrike">
                          <a:effectLst/>
                        </a:rPr>
                        <a:t>Advokatbistand fra Thyregod Advokater (Kbh)</a:t>
                      </a:r>
                      <a:endParaRPr lang="da-DK" sz="16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a:t>
                      </a:r>
                      <a:endParaRPr lang="da-DK"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a:t>
                      </a:r>
                      <a:endParaRPr lang="da-DK" sz="1600" b="0" i="0" u="none" strike="noStrike">
                        <a:solidFill>
                          <a:srgbClr val="000000"/>
                        </a:solidFill>
                        <a:effectLst/>
                        <a:latin typeface="Times New Roman" panose="02020603050405020304" pitchFamily="18" charset="0"/>
                      </a:endParaRPr>
                    </a:p>
                  </a:txBody>
                  <a:tcPr marL="9525" marR="9525" marT="9525" marB="0" anchor="b"/>
                </a:tc>
              </a:tr>
              <a:tr h="319501">
                <a:tc>
                  <a:txBody>
                    <a:bodyPr/>
                    <a:lstStyle/>
                    <a:p>
                      <a:pPr algn="l" fontAlgn="b"/>
                      <a:r>
                        <a:rPr lang="da-DK" sz="1600" u="none" strike="noStrike">
                          <a:effectLst/>
                        </a:rPr>
                        <a:t>Betaling</a:t>
                      </a:r>
                      <a:endParaRPr lang="da-DK"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a:t>
                      </a:r>
                      <a:endParaRPr lang="da-DK"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da-DK" sz="1600" u="none" strike="noStrike">
                          <a:effectLst/>
                        </a:rPr>
                        <a:t>Kr.</a:t>
                      </a:r>
                      <a:endParaRPr lang="da-DK" sz="1600" b="0" i="0" u="none" strike="noStrike">
                        <a:solidFill>
                          <a:srgbClr val="000000"/>
                        </a:solidFill>
                        <a:effectLst/>
                        <a:latin typeface="Times New Roman" panose="02020603050405020304" pitchFamily="18" charset="0"/>
                      </a:endParaRPr>
                    </a:p>
                  </a:txBody>
                  <a:tcPr marL="9525" marR="9525" marT="9525" marB="0" anchor="b"/>
                </a:tc>
              </a:tr>
              <a:tr h="319501">
                <a:tc>
                  <a:txBody>
                    <a:bodyPr/>
                    <a:lstStyle/>
                    <a:p>
                      <a:pPr algn="l" fontAlgn="b"/>
                      <a:r>
                        <a:rPr lang="da-DK" sz="1600" u="none" strike="noStrike">
                          <a:effectLst/>
                        </a:rPr>
                        <a:t> - afregnet i 2009</a:t>
                      </a:r>
                      <a:endParaRPr lang="da-DK"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a:t>
                      </a:r>
                      <a:endParaRPr lang="da-DK"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82.400 </a:t>
                      </a:r>
                      <a:endParaRPr lang="da-DK" sz="1600" b="0" i="0" u="none" strike="noStrike">
                        <a:solidFill>
                          <a:srgbClr val="000000"/>
                        </a:solidFill>
                        <a:effectLst/>
                        <a:latin typeface="Times New Roman" panose="02020603050405020304" pitchFamily="18" charset="0"/>
                      </a:endParaRPr>
                    </a:p>
                  </a:txBody>
                  <a:tcPr marL="9525" marR="9525" marT="9525" marB="0" anchor="b"/>
                </a:tc>
              </a:tr>
              <a:tr h="319501">
                <a:tc>
                  <a:txBody>
                    <a:bodyPr/>
                    <a:lstStyle/>
                    <a:p>
                      <a:pPr algn="l" fontAlgn="b"/>
                      <a:r>
                        <a:rPr lang="da-DK" sz="1600" u="none" strike="noStrike" dirty="0">
                          <a:effectLst/>
                        </a:rPr>
                        <a:t> - afregnet i 2010</a:t>
                      </a:r>
                      <a:endParaRPr lang="da-DK"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a:t>
                      </a:r>
                      <a:endParaRPr lang="da-DK"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17.600 </a:t>
                      </a:r>
                      <a:endParaRPr lang="da-DK" sz="1600" b="0" i="0" u="none" strike="noStrike">
                        <a:solidFill>
                          <a:srgbClr val="000000"/>
                        </a:solidFill>
                        <a:effectLst/>
                        <a:latin typeface="Times New Roman" panose="02020603050405020304" pitchFamily="18" charset="0"/>
                      </a:endParaRPr>
                    </a:p>
                  </a:txBody>
                  <a:tcPr marL="9525" marR="9525" marT="9525" marB="0" anchor="b"/>
                </a:tc>
              </a:tr>
              <a:tr h="334716">
                <a:tc>
                  <a:txBody>
                    <a:bodyPr/>
                    <a:lstStyle/>
                    <a:p>
                      <a:pPr algn="l" fontAlgn="b"/>
                      <a:r>
                        <a:rPr lang="da-DK" sz="1600" u="none" strike="noStrike">
                          <a:effectLst/>
                        </a:rPr>
                        <a:t> - afregnet i 2011</a:t>
                      </a:r>
                      <a:endParaRPr lang="da-DK"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a:t>
                      </a:r>
                      <a:endParaRPr lang="da-DK"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12.800 </a:t>
                      </a:r>
                      <a:endParaRPr lang="da-DK" sz="1600" b="0" i="0" u="none" strike="noStrike">
                        <a:solidFill>
                          <a:srgbClr val="000000"/>
                        </a:solidFill>
                        <a:effectLst/>
                        <a:latin typeface="Times New Roman" panose="02020603050405020304" pitchFamily="18" charset="0"/>
                      </a:endParaRPr>
                    </a:p>
                  </a:txBody>
                  <a:tcPr marL="9525" marR="9525" marT="9525" marB="0" anchor="b"/>
                </a:tc>
              </a:tr>
              <a:tr h="334716">
                <a:tc>
                  <a:txBody>
                    <a:bodyPr/>
                    <a:lstStyle/>
                    <a:p>
                      <a:pPr algn="l" fontAlgn="b"/>
                      <a:r>
                        <a:rPr lang="da-DK" sz="1600" u="none" strike="noStrike">
                          <a:effectLst/>
                        </a:rPr>
                        <a:t>Afregnet i alt</a:t>
                      </a:r>
                      <a:endParaRPr lang="da-DK" sz="16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a:t>
                      </a:r>
                      <a:endParaRPr lang="da-DK"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da-DK" sz="1600" u="none" strike="noStrike">
                          <a:effectLst/>
                        </a:rPr>
                        <a:t>                        112.800 </a:t>
                      </a:r>
                      <a:endParaRPr lang="da-DK" sz="1600" b="1" i="0" u="none" strike="noStrike">
                        <a:solidFill>
                          <a:srgbClr val="000000"/>
                        </a:solidFill>
                        <a:effectLst/>
                        <a:latin typeface="Times New Roman" panose="02020603050405020304" pitchFamily="18" charset="0"/>
                      </a:endParaRPr>
                    </a:p>
                  </a:txBody>
                  <a:tcPr marL="9525" marR="9525" marT="9525" marB="0" anchor="b"/>
                </a:tc>
              </a:tr>
              <a:tr h="304287">
                <a:tc>
                  <a:txBody>
                    <a:bodyPr/>
                    <a:lstStyle/>
                    <a:p>
                      <a:pPr algn="l" fontAlgn="b"/>
                      <a:endParaRPr lang="da-DK"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a-DK"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a-DK"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adgående pil 4">
            <a:hlinkClick r:id="rId2" action="ppaction://hlinksldjump"/>
          </p:cNvPr>
          <p:cNvSpPr/>
          <p:nvPr/>
        </p:nvSpPr>
        <p:spPr>
          <a:xfrm>
            <a:off x="8460432" y="566124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6" name="Pladsholder til indhold 5"/>
          <p:cNvGraphicFramePr>
            <a:graphicFrameLocks noGrp="1"/>
          </p:cNvGraphicFramePr>
          <p:nvPr>
            <p:ph idx="1"/>
            <p:extLst>
              <p:ext uri="{D42A27DB-BD31-4B8C-83A1-F6EECF244321}">
                <p14:modId xmlns:p14="http://schemas.microsoft.com/office/powerpoint/2010/main" val="2549862861"/>
              </p:ext>
            </p:extLst>
          </p:nvPr>
        </p:nvGraphicFramePr>
        <p:xfrm>
          <a:off x="107504" y="44621"/>
          <a:ext cx="8475226" cy="6813378"/>
        </p:xfrm>
        <a:graphic>
          <a:graphicData uri="http://schemas.openxmlformats.org/drawingml/2006/table">
            <a:tbl>
              <a:tblPr>
                <a:tableStyleId>{5C22544A-7EE6-4342-B048-85BDC9FD1C3A}</a:tableStyleId>
              </a:tblPr>
              <a:tblGrid>
                <a:gridCol w="5182567"/>
                <a:gridCol w="1644603"/>
                <a:gridCol w="1648056"/>
              </a:tblGrid>
              <a:tr h="524106">
                <a:tc>
                  <a:txBody>
                    <a:bodyPr/>
                    <a:lstStyle/>
                    <a:p>
                      <a:pPr algn="ctr" fontAlgn="b"/>
                      <a:r>
                        <a:rPr lang="da-DK" sz="1600" u="none" strike="noStrike" dirty="0">
                          <a:effectLst/>
                        </a:rPr>
                        <a:t>Vandværk</a:t>
                      </a:r>
                      <a:endParaRPr lang="da-DK"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da-DK" sz="1600" u="none" strike="noStrike">
                          <a:effectLst/>
                        </a:rPr>
                        <a:t>Indvinding i 2008 [m3]</a:t>
                      </a:r>
                      <a:endParaRPr lang="da-DK" sz="16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da-DK" sz="1600" u="none" strike="noStrike">
                          <a:effectLst/>
                        </a:rPr>
                        <a:t>Betaling pr. vandværk</a:t>
                      </a:r>
                      <a:endParaRPr lang="da-DK" sz="1600" b="1" i="0" u="none" strike="noStrike">
                        <a:solidFill>
                          <a:srgbClr val="000000"/>
                        </a:solidFill>
                        <a:effectLst/>
                        <a:latin typeface="Times New Roman" panose="02020603050405020304" pitchFamily="18" charset="0"/>
                      </a:endParaRPr>
                    </a:p>
                  </a:txBody>
                  <a:tcPr marL="9525" marR="9525" marT="9525" marB="0" anchor="b"/>
                </a:tc>
              </a:tr>
              <a:tr h="524106">
                <a:tc>
                  <a:txBody>
                    <a:bodyPr/>
                    <a:lstStyle/>
                    <a:p>
                      <a:pPr algn="l" fontAlgn="ctr"/>
                      <a:r>
                        <a:rPr lang="da-DK" sz="1600" u="none" strike="noStrike">
                          <a:effectLst/>
                        </a:rPr>
                        <a:t>Otterup vandværk</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340.000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3.257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a:effectLst/>
                        </a:rPr>
                        <a:t>Bellinge Vest Vandværk</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158.000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1.513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a:effectLst/>
                        </a:rPr>
                        <a:t>Bellinge Øst Vandværk</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60.400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579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a:effectLst/>
                        </a:rPr>
                        <a:t>Brændekilde vandværk</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28.500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273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dirty="0">
                          <a:effectLst/>
                        </a:rPr>
                        <a:t>Davinde Vandværk</a:t>
                      </a:r>
                      <a:endParaRPr lang="da-DK"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22.100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212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a:effectLst/>
                        </a:rPr>
                        <a:t>Højby Vandværk</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169.500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1.624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a:effectLst/>
                        </a:rPr>
                        <a:t>Næsby Vandværk</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492.100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4.713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a:effectLst/>
                        </a:rPr>
                        <a:t>Odense Vandselskab as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9.999.700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95.780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a:effectLst/>
                        </a:rPr>
                        <a:t>Spedsbjerg Vandværk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11.600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111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a:effectLst/>
                        </a:rPr>
                        <a:t>Søhus Vandværk</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152.600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1.462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a:effectLst/>
                        </a:rPr>
                        <a:t>Tarup Vandværk</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342.100 </a:t>
                      </a:r>
                      <a:endParaRPr lang="da-DK"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3.277 </a:t>
                      </a:r>
                      <a:endParaRPr lang="da-DK" sz="1600" b="0" i="0" u="none" strike="noStrike">
                        <a:solidFill>
                          <a:srgbClr val="000000"/>
                        </a:solidFill>
                        <a:effectLst/>
                        <a:latin typeface="Times New Roman" panose="02020603050405020304" pitchFamily="18" charset="0"/>
                      </a:endParaRPr>
                    </a:p>
                  </a:txBody>
                  <a:tcPr marL="9525" marR="9525" marT="9525" marB="0" anchor="ctr"/>
                </a:tc>
              </a:tr>
              <a:tr h="524106">
                <a:tc>
                  <a:txBody>
                    <a:bodyPr/>
                    <a:lstStyle/>
                    <a:p>
                      <a:pPr algn="l" fontAlgn="ctr"/>
                      <a:r>
                        <a:rPr lang="da-DK" sz="1600" u="none" strike="noStrike">
                          <a:effectLst/>
                        </a:rPr>
                        <a:t>I alt</a:t>
                      </a:r>
                      <a:endParaRPr lang="da-DK"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a:effectLst/>
                        </a:rPr>
                        <a:t>                   11.776.600 </a:t>
                      </a:r>
                      <a:endParaRPr lang="da-DK"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da-DK" sz="1600" u="none" strike="noStrike" dirty="0">
                          <a:effectLst/>
                        </a:rPr>
                        <a:t>                        112.800 </a:t>
                      </a:r>
                      <a:endParaRPr lang="da-DK" sz="1600" b="1"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Valg til bestyrelsen</a:t>
            </a:r>
            <a:endParaRPr lang="da-DK" dirty="0"/>
          </a:p>
        </p:txBody>
      </p:sp>
      <p:sp>
        <p:nvSpPr>
          <p:cNvPr id="3" name="Pladsholder til indhold 2"/>
          <p:cNvSpPr>
            <a:spLocks noGrp="1"/>
          </p:cNvSpPr>
          <p:nvPr>
            <p:ph idx="1"/>
          </p:nvPr>
        </p:nvSpPr>
        <p:spPr/>
        <p:txBody>
          <a:bodyPr>
            <a:normAutofit/>
          </a:bodyPr>
          <a:lstStyle/>
          <a:p>
            <a:pPr>
              <a:buNone/>
            </a:pPr>
            <a:r>
              <a:rPr lang="da-DK" dirty="0" smtClean="0"/>
              <a:t>Følgende bestyrelsesmedlemmer er på valg</a:t>
            </a:r>
          </a:p>
          <a:p>
            <a:pPr>
              <a:buNone/>
            </a:pPr>
            <a:r>
              <a:rPr lang="da-DK" dirty="0" smtClean="0"/>
              <a:t>Henning </a:t>
            </a:r>
            <a:r>
              <a:rPr lang="da-DK" dirty="0"/>
              <a:t>Jensen</a:t>
            </a:r>
            <a:r>
              <a:rPr lang="da-DK" dirty="0" smtClean="0"/>
              <a:t>,      </a:t>
            </a:r>
            <a:r>
              <a:rPr lang="da-DK" dirty="0"/>
              <a:t>Næsby </a:t>
            </a:r>
            <a:r>
              <a:rPr lang="da-DK" dirty="0" smtClean="0"/>
              <a:t>Vandværk.</a:t>
            </a:r>
          </a:p>
          <a:p>
            <a:pPr>
              <a:buNone/>
            </a:pPr>
            <a:r>
              <a:rPr lang="da-DK" dirty="0" smtClean="0"/>
              <a:t>Kurt </a:t>
            </a:r>
            <a:r>
              <a:rPr lang="da-DK" dirty="0"/>
              <a:t>Madsen, </a:t>
            </a:r>
            <a:r>
              <a:rPr lang="da-DK" dirty="0" smtClean="0"/>
              <a:t>          Højby Vandværk. </a:t>
            </a:r>
          </a:p>
          <a:p>
            <a:pPr>
              <a:buNone/>
            </a:pPr>
            <a:r>
              <a:rPr lang="da-DK" dirty="0" smtClean="0"/>
              <a:t>Arne </a:t>
            </a:r>
            <a:r>
              <a:rPr lang="da-DK" dirty="0"/>
              <a:t>Svendsen, </a:t>
            </a:r>
            <a:r>
              <a:rPr lang="da-DK" dirty="0" smtClean="0"/>
              <a:t>      Vand Center Syd.</a:t>
            </a:r>
          </a:p>
          <a:p>
            <a:pPr>
              <a:buNone/>
            </a:pPr>
            <a:r>
              <a:rPr lang="da-DK" dirty="0" smtClean="0"/>
              <a:t> </a:t>
            </a:r>
            <a:r>
              <a:rPr lang="da-DK" sz="1200" dirty="0" smtClean="0"/>
              <a:t>Den øvrige bestyrelse</a:t>
            </a:r>
            <a:endParaRPr lang="da-DK" dirty="0" smtClean="0"/>
          </a:p>
          <a:p>
            <a:pPr marL="0" indent="0">
              <a:buNone/>
            </a:pPr>
            <a:r>
              <a:rPr lang="da-DK" dirty="0" smtClean="0"/>
              <a:t>Niels Chr. Larsen,    Fangel Vandværk.</a:t>
            </a:r>
          </a:p>
          <a:p>
            <a:pPr marL="0" indent="0">
              <a:buNone/>
            </a:pPr>
            <a:r>
              <a:rPr lang="da-DK" dirty="0" smtClean="0"/>
              <a:t>Aksel Snerling,        Søhus vandværk.</a:t>
            </a:r>
            <a:endParaRPr lang="da-DK" dirty="0"/>
          </a:p>
        </p:txBody>
      </p:sp>
      <p:sp>
        <p:nvSpPr>
          <p:cNvPr id="4" name="Opadgående pil 3">
            <a:hlinkClick r:id="rId2" action="ppaction://hlinksldjump"/>
          </p:cNvPr>
          <p:cNvSpPr/>
          <p:nvPr/>
        </p:nvSpPr>
        <p:spPr>
          <a:xfrm>
            <a:off x="8460432" y="566124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Valg af dirigent.</a:t>
            </a:r>
            <a:endParaRPr lang="da-DK" dirty="0"/>
          </a:p>
        </p:txBody>
      </p:sp>
      <p:pic>
        <p:nvPicPr>
          <p:cNvPr id="1026" name="Picture 2" descr="C:\Users\Aksel\AppData\Local\Microsoft\Windows\Temporary Internet Files\Content.IE5\GFMASN48\MC900240647[1].wmf"/>
          <p:cNvPicPr>
            <a:picLocks noGrp="1" noChangeAspect="1" noChangeArrowheads="1"/>
          </p:cNvPicPr>
          <p:nvPr>
            <p:ph idx="1"/>
          </p:nvPr>
        </p:nvPicPr>
        <p:blipFill>
          <a:blip r:embed="rId3" cstate="print"/>
          <a:srcRect/>
          <a:stretch>
            <a:fillRect/>
          </a:stretch>
        </p:blipFill>
        <p:spPr bwMode="auto">
          <a:xfrm>
            <a:off x="1338137" y="1340768"/>
            <a:ext cx="6258199" cy="4881395"/>
          </a:xfrm>
          <a:prstGeom prst="rect">
            <a:avLst/>
          </a:prstGeom>
          <a:noFill/>
        </p:spPr>
      </p:pic>
      <p:sp>
        <p:nvSpPr>
          <p:cNvPr id="5" name="Opadgående pil 4">
            <a:hlinkClick r:id="rId4" action="ppaction://hlinksldjump"/>
          </p:cNvPr>
          <p:cNvSpPr/>
          <p:nvPr/>
        </p:nvSpPr>
        <p:spPr>
          <a:xfrm>
            <a:off x="8460432" y="566124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323528" y="1124744"/>
            <a:ext cx="1844351" cy="58477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da-DK" sz="3200" b="1" dirty="0" smtClean="0">
                <a:hlinkClick r:id="rId2" action="ppaction://hlinksldjump"/>
              </a:rPr>
              <a:t>Beretning</a:t>
            </a:r>
            <a:endParaRPr lang="da-DK" sz="3200" b="1" dirty="0"/>
          </a:p>
        </p:txBody>
      </p:sp>
      <p:sp>
        <p:nvSpPr>
          <p:cNvPr id="5" name="Tekstboks 4"/>
          <p:cNvSpPr txBox="1"/>
          <p:nvPr/>
        </p:nvSpPr>
        <p:spPr>
          <a:xfrm>
            <a:off x="323528" y="2636912"/>
            <a:ext cx="3392467" cy="584775"/>
          </a:xfrm>
          <a:prstGeom prst="rect">
            <a:avLst/>
          </a:prstGeom>
          <a:noFill/>
          <a:ln w="25400">
            <a:solidFill>
              <a:schemeClr val="tx1"/>
            </a:solidFill>
          </a:ln>
        </p:spPr>
        <p:txBody>
          <a:bodyPr wrap="none" rtlCol="0">
            <a:spAutoFit/>
          </a:bodyPr>
          <a:lstStyle/>
          <a:p>
            <a:r>
              <a:rPr lang="da-DK" sz="3200" b="1" dirty="0" smtClean="0">
                <a:hlinkClick r:id="rId3" action="ppaction://hlinksldjump"/>
              </a:rPr>
              <a:t>Valg til bestyrelsen</a:t>
            </a:r>
            <a:endParaRPr lang="da-DK" sz="3200" b="1" dirty="0"/>
          </a:p>
        </p:txBody>
      </p:sp>
      <p:sp>
        <p:nvSpPr>
          <p:cNvPr id="6" name="Tekstboks 5"/>
          <p:cNvSpPr txBox="1"/>
          <p:nvPr/>
        </p:nvSpPr>
        <p:spPr>
          <a:xfrm>
            <a:off x="323528" y="1916832"/>
            <a:ext cx="1807098" cy="584775"/>
          </a:xfrm>
          <a:prstGeom prst="rect">
            <a:avLst/>
          </a:prstGeom>
          <a:noFill/>
          <a:ln w="25400">
            <a:solidFill>
              <a:schemeClr val="tx1"/>
            </a:solidFill>
          </a:ln>
        </p:spPr>
        <p:txBody>
          <a:bodyPr wrap="none" rtlCol="0">
            <a:spAutoFit/>
          </a:bodyPr>
          <a:lstStyle/>
          <a:p>
            <a:r>
              <a:rPr lang="da-DK" sz="3200" b="1" dirty="0" smtClean="0">
                <a:hlinkClick r:id="rId4" action="ppaction://hlinksldjump"/>
              </a:rPr>
              <a:t>Regnskab</a:t>
            </a:r>
            <a:endParaRPr lang="da-DK" sz="3200" b="1" dirty="0"/>
          </a:p>
        </p:txBody>
      </p:sp>
      <p:sp>
        <p:nvSpPr>
          <p:cNvPr id="7" name="Tekstboks 6"/>
          <p:cNvSpPr txBox="1"/>
          <p:nvPr/>
        </p:nvSpPr>
        <p:spPr>
          <a:xfrm>
            <a:off x="395536" y="404664"/>
            <a:ext cx="8424936" cy="584775"/>
          </a:xfrm>
          <a:prstGeom prst="rect">
            <a:avLst/>
          </a:prstGeom>
          <a:noFill/>
        </p:spPr>
        <p:txBody>
          <a:bodyPr wrap="square" rtlCol="0">
            <a:spAutoFit/>
          </a:bodyPr>
          <a:lstStyle/>
          <a:p>
            <a:pPr algn="ctr"/>
            <a:r>
              <a:rPr lang="da-DK" sz="3200" b="1" dirty="0" smtClean="0"/>
              <a:t>Indhold</a:t>
            </a:r>
            <a:endParaRPr lang="da-DK" sz="3200" b="1" dirty="0"/>
          </a:p>
        </p:txBody>
      </p:sp>
      <p:sp>
        <p:nvSpPr>
          <p:cNvPr id="11" name="Rektangel 10"/>
          <p:cNvSpPr/>
          <p:nvPr/>
        </p:nvSpPr>
        <p:spPr>
          <a:xfrm>
            <a:off x="323528" y="3356992"/>
            <a:ext cx="5201296" cy="584775"/>
          </a:xfrm>
          <a:prstGeom prst="rect">
            <a:avLst/>
          </a:prstGeom>
          <a:ln w="25400">
            <a:solidFill>
              <a:schemeClr val="tx1"/>
            </a:solidFill>
          </a:ln>
        </p:spPr>
        <p:txBody>
          <a:bodyPr wrap="none">
            <a:spAutoFit/>
          </a:bodyPr>
          <a:lstStyle/>
          <a:p>
            <a:r>
              <a:rPr lang="da-DK" sz="3200" b="1" dirty="0" smtClean="0">
                <a:hlinkClick r:id="rId5" action="ppaction://hlinksldjump"/>
              </a:rPr>
              <a:t>Orienterer Odense Kommune</a:t>
            </a:r>
            <a:endParaRPr lang="da-DK"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79512" y="116632"/>
            <a:ext cx="8856984" cy="6264696"/>
          </a:xfrm>
        </p:spPr>
        <p:txBody>
          <a:bodyPr>
            <a:normAutofit/>
          </a:bodyPr>
          <a:lstStyle/>
          <a:p>
            <a:pPr marL="0" indent="0" hangingPunct="0">
              <a:buNone/>
            </a:pPr>
            <a:r>
              <a:rPr lang="da-DK" sz="2800" b="1" dirty="0" smtClean="0"/>
              <a:t>Efter </a:t>
            </a:r>
            <a:r>
              <a:rPr lang="da-DK" sz="2800" b="1" dirty="0"/>
              <a:t>det ordinære repræsentantskabsmøde har vi følgende punkter på dagsordenen</a:t>
            </a:r>
            <a:r>
              <a:rPr lang="da-DK" sz="2800" b="1" dirty="0" smtClean="0"/>
              <a:t>:</a:t>
            </a:r>
          </a:p>
          <a:p>
            <a:pPr marL="0" indent="0" hangingPunct="0">
              <a:buNone/>
            </a:pPr>
            <a:endParaRPr lang="da-DK" sz="2800" b="1" dirty="0"/>
          </a:p>
          <a:p>
            <a:pPr lvl="0" hangingPunct="0"/>
            <a:r>
              <a:rPr lang="da-DK" sz="2800" b="1" dirty="0"/>
              <a:t>Status på indsatsplanlægning i forhold til grundvandsbeskyttelse</a:t>
            </a:r>
            <a:r>
              <a:rPr lang="da-DK" sz="2800" b="1" dirty="0" smtClean="0"/>
              <a:t>.</a:t>
            </a:r>
            <a:endParaRPr lang="da-DK" sz="2800" dirty="0"/>
          </a:p>
          <a:p>
            <a:pPr marL="0" indent="0" hangingPunct="0">
              <a:buNone/>
            </a:pPr>
            <a:r>
              <a:rPr lang="da-DK" sz="2800" dirty="0"/>
              <a:t>(ved Hans Peter Birk Hansen, Odense Kommune, Landbrug og Grundvand</a:t>
            </a:r>
            <a:r>
              <a:rPr lang="da-DK" sz="2800" dirty="0" smtClean="0"/>
              <a:t>)</a:t>
            </a:r>
          </a:p>
          <a:p>
            <a:pPr marL="0" indent="0" hangingPunct="0">
              <a:buNone/>
            </a:pPr>
            <a:endParaRPr lang="da-DK" sz="2800" dirty="0"/>
          </a:p>
          <a:p>
            <a:pPr lvl="0" hangingPunct="0"/>
            <a:r>
              <a:rPr lang="da-DK" sz="2800" b="1" dirty="0"/>
              <a:t>Kvalitetssikring på almene vandforsyningsanlæg – hvad kræver Odense Kommune?</a:t>
            </a:r>
            <a:endParaRPr lang="da-DK" sz="2800" dirty="0"/>
          </a:p>
          <a:p>
            <a:pPr marL="0" indent="0" hangingPunct="0">
              <a:buNone/>
            </a:pPr>
            <a:r>
              <a:rPr lang="da-DK" sz="2800" dirty="0"/>
              <a:t>(ved Richard Jensen, Odense Kommune, Landbrug og Grundvand)</a:t>
            </a:r>
          </a:p>
          <a:p>
            <a:pPr lvl="0" hangingPunct="0"/>
            <a:endParaRPr lang="da-DK" sz="2800" b="1" dirty="0" smtClean="0"/>
          </a:p>
          <a:p>
            <a:endParaRPr lang="da-DK" dirty="0"/>
          </a:p>
        </p:txBody>
      </p:sp>
      <p:sp>
        <p:nvSpPr>
          <p:cNvPr id="4" name="Opadgående pil 3">
            <a:hlinkClick r:id="rId2" action="ppaction://hlinksldjump"/>
          </p:cNvPr>
          <p:cNvSpPr/>
          <p:nvPr/>
        </p:nvSpPr>
        <p:spPr>
          <a:xfrm>
            <a:off x="8460432" y="566124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Beretning</a:t>
            </a:r>
            <a:endParaRPr lang="da-DK" dirty="0"/>
          </a:p>
        </p:txBody>
      </p:sp>
      <p:sp>
        <p:nvSpPr>
          <p:cNvPr id="3" name="Pladsholder til indhold 2"/>
          <p:cNvSpPr>
            <a:spLocks noGrp="1"/>
          </p:cNvSpPr>
          <p:nvPr>
            <p:ph idx="1"/>
          </p:nvPr>
        </p:nvSpPr>
        <p:spPr/>
        <p:txBody>
          <a:bodyPr/>
          <a:lstStyle/>
          <a:p>
            <a:r>
              <a:rPr lang="da-DK" dirty="0" smtClean="0"/>
              <a:t>Der er afholdt 4 Møder.</a:t>
            </a:r>
          </a:p>
          <a:p>
            <a:pPr marL="0" indent="0">
              <a:buNone/>
            </a:pPr>
            <a:endParaRPr lang="da-DK" dirty="0" smtClean="0"/>
          </a:p>
          <a:p>
            <a:r>
              <a:rPr lang="da-DK" dirty="0" smtClean="0"/>
              <a:t>Den 22 maj.</a:t>
            </a:r>
          </a:p>
          <a:p>
            <a:r>
              <a:rPr lang="da-DK" dirty="0" smtClean="0"/>
              <a:t>Den 3 oktober.</a:t>
            </a:r>
          </a:p>
          <a:p>
            <a:r>
              <a:rPr lang="da-DK" dirty="0" smtClean="0"/>
              <a:t>Den 27 november.</a:t>
            </a:r>
          </a:p>
          <a:p>
            <a:r>
              <a:rPr lang="da-DK" dirty="0" smtClean="0"/>
              <a:t>Den 23 januar.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Arbejdsopgaver</a:t>
            </a:r>
            <a:endParaRPr lang="da-DK" dirty="0"/>
          </a:p>
        </p:txBody>
      </p:sp>
      <p:sp>
        <p:nvSpPr>
          <p:cNvPr id="3" name="Pladsholder til indhold 2"/>
          <p:cNvSpPr>
            <a:spLocks noGrp="1"/>
          </p:cNvSpPr>
          <p:nvPr>
            <p:ph idx="1"/>
          </p:nvPr>
        </p:nvSpPr>
        <p:spPr/>
        <p:txBody>
          <a:bodyPr>
            <a:normAutofit lnSpcReduction="10000"/>
          </a:bodyPr>
          <a:lstStyle/>
          <a:p>
            <a:r>
              <a:rPr lang="da-DK" b="1" i="1" dirty="0" smtClean="0"/>
              <a:t>Vandsektorloven</a:t>
            </a:r>
          </a:p>
          <a:p>
            <a:r>
              <a:rPr lang="da-DK" b="1" i="1" dirty="0" smtClean="0"/>
              <a:t>Beredskabsplaner </a:t>
            </a:r>
          </a:p>
          <a:p>
            <a:r>
              <a:rPr lang="da-DK" b="1" i="1" dirty="0" smtClean="0"/>
              <a:t>Hjemmeside: </a:t>
            </a:r>
          </a:p>
          <a:p>
            <a:r>
              <a:rPr lang="da-DK" b="1" i="1" dirty="0" smtClean="0"/>
              <a:t>Respektafstande </a:t>
            </a:r>
          </a:p>
          <a:p>
            <a:r>
              <a:rPr lang="da-DK" b="1" i="1" dirty="0" smtClean="0"/>
              <a:t>Kontrolsystem ledelsessystem DDS</a:t>
            </a:r>
          </a:p>
          <a:p>
            <a:r>
              <a:rPr lang="da-DK" b="1" i="1" dirty="0" smtClean="0"/>
              <a:t>Vandmiljø planen</a:t>
            </a:r>
          </a:p>
          <a:p>
            <a:r>
              <a:rPr lang="da-DK" b="1" i="1" dirty="0" smtClean="0"/>
              <a:t>Indsatsplaner</a:t>
            </a:r>
          </a:p>
          <a:p>
            <a:r>
              <a:rPr lang="da-DK" b="1" i="1" dirty="0" smtClean="0"/>
              <a:t>Uddannelse </a:t>
            </a:r>
            <a:endParaRPr lang="da-D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Odense kommune</a:t>
            </a:r>
            <a:endParaRPr lang="da-DK" dirty="0"/>
          </a:p>
        </p:txBody>
      </p:sp>
      <p:sp>
        <p:nvSpPr>
          <p:cNvPr id="3" name="Pladsholder til indhold 2"/>
          <p:cNvSpPr>
            <a:spLocks noGrp="1"/>
          </p:cNvSpPr>
          <p:nvPr>
            <p:ph idx="1"/>
          </p:nvPr>
        </p:nvSpPr>
        <p:spPr/>
        <p:txBody>
          <a:bodyPr/>
          <a:lstStyle/>
          <a:p>
            <a:r>
              <a:rPr lang="da-DK" dirty="0" smtClean="0"/>
              <a:t>Vi vil </a:t>
            </a:r>
            <a:r>
              <a:rPr lang="da-DK" dirty="0" smtClean="0"/>
              <a:t>afholde </a:t>
            </a:r>
            <a:r>
              <a:rPr lang="da-DK" dirty="0" smtClean="0"/>
              <a:t>1 hygiejne kurser i samarbejde med Odense kommune og VCS i 2014 betalt af kommunen.</a:t>
            </a:r>
          </a:p>
          <a:p>
            <a:r>
              <a:rPr lang="da-DK" dirty="0" smtClean="0"/>
              <a:t>Indsatsplaner der har været 3 møder hvor vi har deltaget.</a:t>
            </a:r>
          </a:p>
          <a:p>
            <a:r>
              <a:rPr lang="da-DK" dirty="0" smtClean="0"/>
              <a:t>Beredskabsplaner</a:t>
            </a:r>
          </a:p>
          <a:p>
            <a:r>
              <a:rPr lang="da-DK" dirty="0" smtClean="0"/>
              <a:t>Aftale om tilsyn </a:t>
            </a:r>
            <a:r>
              <a:rPr lang="da-DK" dirty="0"/>
              <a:t>Richard </a:t>
            </a:r>
            <a:r>
              <a:rPr lang="da-DK" dirty="0" smtClean="0"/>
              <a:t>Jensen sener indlæg</a:t>
            </a:r>
            <a:endParaRPr lang="da-D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2490</TotalTime>
  <Words>917</Words>
  <Application>Microsoft Office PowerPoint</Application>
  <PresentationFormat>Skærmshow (4:3)</PresentationFormat>
  <Paragraphs>175</Paragraphs>
  <Slides>21</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21</vt:i4>
      </vt:variant>
    </vt:vector>
  </HeadingPairs>
  <TitlesOfParts>
    <vt:vector size="25" baseType="lpstr">
      <vt:lpstr>Arial</vt:lpstr>
      <vt:lpstr>Calibri</vt:lpstr>
      <vt:lpstr>Times New Roman</vt:lpstr>
      <vt:lpstr>Kontortema</vt:lpstr>
      <vt:lpstr>Repræsentantskabsmøde i KVO     Torsdag den 10. april 2014 kl. 19:00     på Ejby Mølle - Ejby Møllevej 22.   </vt:lpstr>
      <vt:lpstr>PowerPoint-præsentation</vt:lpstr>
      <vt:lpstr>Valg til bestyrelsen</vt:lpstr>
      <vt:lpstr>Valg af dirigent.</vt:lpstr>
      <vt:lpstr>PowerPoint-præsentation</vt:lpstr>
      <vt:lpstr>PowerPoint-præsentation</vt:lpstr>
      <vt:lpstr>Beretning</vt:lpstr>
      <vt:lpstr>Arbejdsopgaver</vt:lpstr>
      <vt:lpstr>Odense kommune</vt:lpstr>
      <vt:lpstr>FVD</vt:lpstr>
      <vt:lpstr>evalueringsrapport om vandsektorloven er nu offentlig   FVD hæfter sig særligt ved følgende centrale konklusioner i evalueringen: </vt:lpstr>
      <vt:lpstr>Evalueringens data understøtter konklusionerne i Copenhagen Economics’ analyse på afgørende punkter: </vt:lpstr>
      <vt:lpstr>FVD gør derfor opmærksom på følgende afgørende forhold: </vt:lpstr>
      <vt:lpstr>Evalueringen forholder sig ikke til forbrugereje </vt:lpstr>
      <vt:lpstr>Hjemmesiden</vt:lpstr>
      <vt:lpstr>NYT</vt:lpstr>
      <vt:lpstr>PowerPoint-præsentation</vt:lpstr>
      <vt:lpstr>PowerPoint-præsentation</vt:lpstr>
      <vt:lpstr>Regulativ</vt:lpstr>
      <vt:lpstr>Sag om respektafstand til vandledninger (DS 475) </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Repræsentantskabsmøde i KVO     Torsdag den 14. april 2011 kl. 19:00     på Ejby Mølle - Ejby Møllevej 22.</dc:title>
  <dc:creator>Aksel</dc:creator>
  <cp:lastModifiedBy>Aksel Snerling</cp:lastModifiedBy>
  <cp:revision>152</cp:revision>
  <dcterms:created xsi:type="dcterms:W3CDTF">2011-04-05T15:35:32Z</dcterms:created>
  <dcterms:modified xsi:type="dcterms:W3CDTF">2014-04-09T20:24:13Z</dcterms:modified>
</cp:coreProperties>
</file>