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9" r:id="rId7"/>
    <p:sldId id="270" r:id="rId8"/>
    <p:sldId id="262" r:id="rId9"/>
    <p:sldId id="265" r:id="rId10"/>
    <p:sldId id="263" r:id="rId11"/>
    <p:sldId id="268" r:id="rId12"/>
    <p:sldId id="267" r:id="rId13"/>
    <p:sldId id="271" r:id="rId14"/>
    <p:sldId id="273" r:id="rId15"/>
    <p:sldId id="266" r:id="rId16"/>
    <p:sldId id="264" r:id="rId17"/>
    <p:sldId id="272" r:id="rId1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7">
          <p15:clr>
            <a:srgbClr val="A4A3A4"/>
          </p15:clr>
        </p15:guide>
        <p15:guide id="2" pos="52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90" autoAdjust="0"/>
    <p:restoredTop sz="94676" autoAdjust="0"/>
  </p:normalViewPr>
  <p:slideViewPr>
    <p:cSldViewPr snapToObjects="1" showGuides="1">
      <p:cViewPr varScale="1">
        <p:scale>
          <a:sx n="89" d="100"/>
          <a:sy n="89" d="100"/>
        </p:scale>
        <p:origin x="725" y="77"/>
      </p:cViewPr>
      <p:guideLst>
        <p:guide orient="horz" pos="4007"/>
        <p:guide pos="52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-regneark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70264681555E-2"/>
          <c:y val="4.1291958551151982E-2"/>
          <c:w val="0.89954879221194661"/>
          <c:h val="0.8875669219936525"/>
        </c:manualLayout>
      </c:layout>
      <c:lineChart>
        <c:grouping val="standard"/>
        <c:varyColors val="0"/>
        <c:ser>
          <c:idx val="2"/>
          <c:order val="0"/>
          <c:spPr>
            <a:ln w="50800">
              <a:solidFill>
                <a:schemeClr val="accent6"/>
              </a:solidFill>
            </a:ln>
          </c:spPr>
          <c:marker>
            <c:symbol val="triangle"/>
            <c:size val="8"/>
            <c:spPr>
              <a:solidFill>
                <a:schemeClr val="accent6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'Ark1'!$C$3:$H$3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'Ark1'!$C$4:$H$4</c:f>
              <c:numCache>
                <c:formatCode>0</c:formatCode>
                <c:ptCount val="6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CC3-4EDF-A039-68026CA9B8BA}"/>
            </c:ext>
          </c:extLst>
        </c:ser>
        <c:ser>
          <c:idx val="3"/>
          <c:order val="1"/>
          <c:spPr>
            <a:ln w="50800"/>
          </c:spPr>
          <c:marker>
            <c:symbol val="circle"/>
            <c:size val="8"/>
          </c:marker>
          <c:dPt>
            <c:idx val="0"/>
            <c:bubble3D val="0"/>
            <c:spPr>
              <a:ln w="44450"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CC3-4EDF-A039-68026CA9B8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'Ark1'!$C$3:$H$3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'Ark1'!$C$5:$H$5</c:f>
              <c:numCache>
                <c:formatCode>0</c:formatCode>
                <c:ptCount val="6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CC3-4EDF-A039-68026CA9B8BA}"/>
            </c:ext>
          </c:extLst>
        </c:ser>
        <c:ser>
          <c:idx val="1"/>
          <c:order val="2"/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CC3-4EDF-A039-68026CA9B8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'Ark1'!$C$3:$H$3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strCache>
            </c:strRef>
          </c:cat>
          <c:val>
            <c:numRef>
              <c:f>'Ark1'!$C$6:$H$6</c:f>
              <c:numCache>
                <c:formatCode>0</c:formatCode>
                <c:ptCount val="6"/>
                <c:pt idx="0">
                  <c:v>12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CC3-4EDF-A039-68026CA9B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862160"/>
        <c:axId val="354862552"/>
      </c:lineChart>
      <c:catAx>
        <c:axId val="35486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54862552"/>
        <c:crosses val="autoZero"/>
        <c:auto val="0"/>
        <c:lblAlgn val="ctr"/>
        <c:lblOffset val="100"/>
        <c:noMultiLvlLbl val="0"/>
      </c:catAx>
      <c:valAx>
        <c:axId val="354862552"/>
        <c:scaling>
          <c:orientation val="minMax"/>
          <c:max val="12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crossAx val="35486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da-DK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0.87863</cdr:x>
      <cdr:y>0.65823</cdr:y>
    </cdr:from>
    <cdr:to>
      <cdr:x>1</cdr:x>
      <cdr:y>0.86076</cdr:y>
    </cdr:to>
    <cdr:sp macro="" textlink="">
      <cdr:nvSpPr>
        <cdr:cNvPr id="2" name="Tekstboks 1"/>
        <cdr:cNvSpPr txBox="1"/>
      </cdr:nvSpPr>
      <cdr:spPr>
        <a:xfrm xmlns:a="http://schemas.openxmlformats.org/drawingml/2006/main">
          <a:off x="7019926" y="297180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a-DK" sz="1100"/>
        </a:p>
      </cdr:txBody>
    </cdr:sp>
  </cdr:relSizeAnchor>
  <cdr:relSizeAnchor xmlns:cdr="http://schemas.openxmlformats.org/drawingml/2006/chartDrawing">
    <cdr:from>
      <cdr:x>0.02686</cdr:x>
      <cdr:y>0.51351</cdr:y>
    </cdr:from>
    <cdr:to>
      <cdr:x>0.37945</cdr:x>
      <cdr:y>0.72973</cdr:y>
    </cdr:to>
    <cdr:sp macro="" textlink="">
      <cdr:nvSpPr>
        <cdr:cNvPr id="3" name="Tekstfelt 2"/>
        <cdr:cNvSpPr txBox="1"/>
      </cdr:nvSpPr>
      <cdr:spPr>
        <a:xfrm xmlns:a="http://schemas.openxmlformats.org/drawingml/2006/main">
          <a:off x="137152" y="2662350"/>
          <a:ext cx="1800201" cy="1120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800" dirty="0" smtClean="0">
              <a:latin typeface="Arial" panose="020B0604020202020204" pitchFamily="34" charset="0"/>
              <a:cs typeface="Arial" panose="020B0604020202020204" pitchFamily="34" charset="0"/>
            </a:rPr>
            <a:t>Fundet på ledningsnettet (B)</a:t>
          </a:r>
          <a:endParaRPr lang="da-DK" sz="18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7"/>
          <p:cNvSpPr>
            <a:spLocks noGrp="1"/>
          </p:cNvSpPr>
          <p:nvPr>
            <p:ph type="pic" sz="quarter" idx="13"/>
          </p:nvPr>
        </p:nvSpPr>
        <p:spPr>
          <a:xfrm>
            <a:off x="150091" y="138545"/>
            <a:ext cx="8863280" cy="6582930"/>
          </a:xfrm>
          <a:custGeom>
            <a:avLst/>
            <a:gdLst/>
            <a:ahLst/>
            <a:cxnLst/>
            <a:rect l="l" t="t" r="r" b="b"/>
            <a:pathLst>
              <a:path w="8863280" h="6582930">
                <a:moveTo>
                  <a:pt x="7240628" y="530590"/>
                </a:moveTo>
                <a:lnTo>
                  <a:pt x="7240628" y="1199725"/>
                </a:lnTo>
                <a:lnTo>
                  <a:pt x="8863279" y="1199725"/>
                </a:lnTo>
                <a:lnTo>
                  <a:pt x="8863279" y="530590"/>
                </a:lnTo>
                <a:close/>
                <a:moveTo>
                  <a:pt x="0" y="0"/>
                </a:moveTo>
                <a:lnTo>
                  <a:pt x="8863280" y="0"/>
                </a:lnTo>
                <a:lnTo>
                  <a:pt x="8863280" y="6582930"/>
                </a:lnTo>
                <a:lnTo>
                  <a:pt x="0" y="6582930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17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784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/>
          </p:cNvSpPr>
          <p:nvPr userDrawn="1"/>
        </p:nvSpPr>
        <p:spPr>
          <a:xfrm>
            <a:off x="150091" y="138545"/>
            <a:ext cx="8863279" cy="6582930"/>
          </a:xfrm>
          <a:prstGeom prst="rect">
            <a:avLst/>
          </a:prstGeom>
          <a:solidFill>
            <a:srgbClr val="D1E8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Picture 9" descr="knu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2" y="143331"/>
            <a:ext cx="7373489" cy="658799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07-04-2016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6" name="Undertitel 2"/>
          <p:cNvSpPr>
            <a:spLocks noGrp="1"/>
          </p:cNvSpPr>
          <p:nvPr>
            <p:ph type="subTitle" idx="1"/>
          </p:nvPr>
        </p:nvSpPr>
        <p:spPr>
          <a:xfrm>
            <a:off x="1050471" y="2732538"/>
            <a:ext cx="6025243" cy="308224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/>
            </a:lvl1pPr>
          </a:lstStyle>
          <a:p>
            <a:pPr algn="l">
              <a:lnSpc>
                <a:spcPct val="120000"/>
              </a:lnSpc>
              <a:spcBef>
                <a:spcPts val="1128"/>
              </a:spcBef>
            </a:pPr>
            <a:r>
              <a:rPr lang="da-DK" sz="2400" baseline="30000" smtClean="0">
                <a:solidFill>
                  <a:srgbClr val="08284C"/>
                </a:solidFill>
                <a:latin typeface="Arial"/>
                <a:cs typeface="Arial"/>
              </a:rPr>
              <a:t>Klik for at redigere undertiteltypografien i masteren</a:t>
            </a:r>
            <a:endParaRPr lang="da-DK" sz="2400" dirty="0">
              <a:solidFill>
                <a:srgbClr val="08284C"/>
              </a:solidFill>
              <a:latin typeface="Arial"/>
              <a:cs typeface="Arial"/>
            </a:endParaRPr>
          </a:p>
        </p:txBody>
      </p:sp>
      <p:sp>
        <p:nvSpPr>
          <p:cNvPr id="1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963876" y="2109940"/>
            <a:ext cx="8229601" cy="47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Oswald"/>
                <a:cs typeface="Oswald"/>
              </a:defRPr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24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>
            <a:spLocks/>
          </p:cNvSpPr>
          <p:nvPr userDrawn="1"/>
        </p:nvSpPr>
        <p:spPr>
          <a:xfrm>
            <a:off x="150091" y="138545"/>
            <a:ext cx="8863279" cy="6582930"/>
          </a:xfrm>
          <a:prstGeom prst="rect">
            <a:avLst/>
          </a:prstGeom>
          <a:solidFill>
            <a:srgbClr val="D1E8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1" name="Picture 9" descr="knu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2" y="143331"/>
            <a:ext cx="7373489" cy="6587997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24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9" name="Pladsholder til billede 12"/>
          <p:cNvSpPr>
            <a:spLocks noGrp="1"/>
          </p:cNvSpPr>
          <p:nvPr>
            <p:ph type="pic" sz="quarter" idx="14"/>
          </p:nvPr>
        </p:nvSpPr>
        <p:spPr>
          <a:xfrm>
            <a:off x="5678488" y="138545"/>
            <a:ext cx="3334883" cy="6582931"/>
          </a:xfrm>
          <a:custGeom>
            <a:avLst/>
            <a:gdLst/>
            <a:ahLst/>
            <a:cxnLst/>
            <a:rect l="l" t="t" r="r" b="b"/>
            <a:pathLst>
              <a:path w="3334883" h="6582931">
                <a:moveTo>
                  <a:pt x="1712231" y="530590"/>
                </a:moveTo>
                <a:lnTo>
                  <a:pt x="1712231" y="1199725"/>
                </a:lnTo>
                <a:lnTo>
                  <a:pt x="3334882" y="1199725"/>
                </a:lnTo>
                <a:lnTo>
                  <a:pt x="3334882" y="530590"/>
                </a:lnTo>
                <a:close/>
                <a:moveTo>
                  <a:pt x="0" y="0"/>
                </a:moveTo>
                <a:lnTo>
                  <a:pt x="3334883" y="0"/>
                </a:lnTo>
                <a:lnTo>
                  <a:pt x="3334883" y="6582931"/>
                </a:lnTo>
                <a:lnTo>
                  <a:pt x="0" y="6582931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12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33352" y="1356253"/>
            <a:ext cx="4359275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13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459085" y="2063082"/>
            <a:ext cx="4357390" cy="4193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1586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12"/>
          <p:cNvSpPr>
            <a:spLocks noGrp="1"/>
          </p:cNvSpPr>
          <p:nvPr>
            <p:ph type="pic" sz="quarter" idx="14"/>
          </p:nvPr>
        </p:nvSpPr>
        <p:spPr>
          <a:xfrm>
            <a:off x="5678488" y="138545"/>
            <a:ext cx="3334883" cy="6582931"/>
          </a:xfrm>
          <a:custGeom>
            <a:avLst/>
            <a:gdLst/>
            <a:ahLst/>
            <a:cxnLst/>
            <a:rect l="l" t="t" r="r" b="b"/>
            <a:pathLst>
              <a:path w="3334883" h="6582931">
                <a:moveTo>
                  <a:pt x="1712231" y="530590"/>
                </a:moveTo>
                <a:lnTo>
                  <a:pt x="1712231" y="1199725"/>
                </a:lnTo>
                <a:lnTo>
                  <a:pt x="3334882" y="1199725"/>
                </a:lnTo>
                <a:lnTo>
                  <a:pt x="3334882" y="530590"/>
                </a:lnTo>
                <a:close/>
                <a:moveTo>
                  <a:pt x="0" y="0"/>
                </a:moveTo>
                <a:lnTo>
                  <a:pt x="3334883" y="0"/>
                </a:lnTo>
                <a:lnTo>
                  <a:pt x="3334883" y="6582931"/>
                </a:lnTo>
                <a:lnTo>
                  <a:pt x="0" y="6582931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07-04-2016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33352" y="1356253"/>
            <a:ext cx="4359275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22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25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459085" y="2063082"/>
            <a:ext cx="4357390" cy="41937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8080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3"/>
          </p:nvPr>
        </p:nvSpPr>
        <p:spPr>
          <a:xfrm>
            <a:off x="150091" y="142875"/>
            <a:ext cx="5461000" cy="6578600"/>
          </a:xfr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12" name="Rectangle 5"/>
          <p:cNvSpPr/>
          <p:nvPr userDrawn="1"/>
        </p:nvSpPr>
        <p:spPr>
          <a:xfrm>
            <a:off x="5611091" y="142875"/>
            <a:ext cx="3402280" cy="6578600"/>
          </a:xfrm>
          <a:prstGeom prst="rect">
            <a:avLst/>
          </a:prstGeom>
          <a:solidFill>
            <a:srgbClr val="978F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adsholder til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5915025" y="2911475"/>
            <a:ext cx="2771775" cy="3444875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07-04-2016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23" name="Picture 6" descr="kommunelogotap2014_CMYK_U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5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/>
          </p:cNvSpPr>
          <p:nvPr userDrawn="1"/>
        </p:nvSpPr>
        <p:spPr>
          <a:xfrm>
            <a:off x="152399" y="2346325"/>
            <a:ext cx="8860972" cy="4375149"/>
          </a:xfrm>
          <a:prstGeom prst="rect">
            <a:avLst/>
          </a:prstGeom>
          <a:solidFill>
            <a:srgbClr val="D1E8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6" name="Picture 4" descr="circl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67" y="2939143"/>
            <a:ext cx="2848429" cy="2755855"/>
          </a:xfrm>
          <a:prstGeom prst="rect">
            <a:avLst/>
          </a:prstGeom>
        </p:spPr>
      </p:pic>
      <p:sp>
        <p:nvSpPr>
          <p:cNvPr id="17" name="Pladsholder til billede 13"/>
          <p:cNvSpPr>
            <a:spLocks noGrp="1"/>
          </p:cNvSpPr>
          <p:nvPr>
            <p:ph type="pic" sz="quarter" idx="13"/>
          </p:nvPr>
        </p:nvSpPr>
        <p:spPr>
          <a:xfrm>
            <a:off x="152399" y="142875"/>
            <a:ext cx="8860972" cy="2203450"/>
          </a:xfrm>
          <a:custGeom>
            <a:avLst/>
            <a:gdLst/>
            <a:ahLst/>
            <a:cxnLst/>
            <a:rect l="l" t="t" r="r" b="b"/>
            <a:pathLst>
              <a:path w="8860972" h="2203450">
                <a:moveTo>
                  <a:pt x="7238320" y="526260"/>
                </a:moveTo>
                <a:lnTo>
                  <a:pt x="7238320" y="1195395"/>
                </a:lnTo>
                <a:lnTo>
                  <a:pt x="8860971" y="1195395"/>
                </a:lnTo>
                <a:lnTo>
                  <a:pt x="8860971" y="526260"/>
                </a:lnTo>
                <a:close/>
                <a:moveTo>
                  <a:pt x="0" y="0"/>
                </a:moveTo>
                <a:lnTo>
                  <a:pt x="8860972" y="0"/>
                </a:lnTo>
                <a:lnTo>
                  <a:pt x="8860972" y="2203450"/>
                </a:lnTo>
                <a:lnTo>
                  <a:pt x="0" y="2203450"/>
                </a:lnTo>
                <a:close/>
              </a:path>
            </a:pathLst>
          </a:custGeom>
        </p:spPr>
        <p:txBody>
          <a:bodyPr/>
          <a:lstStyle/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07-04-2016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pic>
        <p:nvPicPr>
          <p:cNvPr id="25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29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050926" y="2732088"/>
            <a:ext cx="3370983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pic>
        <p:nvPicPr>
          <p:cNvPr id="40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3028" y="669135"/>
            <a:ext cx="1622652" cy="669135"/>
          </a:xfrm>
          <a:prstGeom prst="rect">
            <a:avLst/>
          </a:prstGeom>
        </p:spPr>
      </p:pic>
      <p:sp>
        <p:nvSpPr>
          <p:cNvPr id="42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1074774" y="3546069"/>
            <a:ext cx="3347135" cy="196735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587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knud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465" y="4307149"/>
            <a:ext cx="2683619" cy="2412546"/>
          </a:xfrm>
          <a:prstGeom prst="rect">
            <a:avLst/>
          </a:prstGeom>
        </p:spPr>
      </p:pic>
      <p:sp>
        <p:nvSpPr>
          <p:cNvPr id="6" name="Rectangle 9"/>
          <p:cNvSpPr/>
          <p:nvPr userDrawn="1"/>
        </p:nvSpPr>
        <p:spPr>
          <a:xfrm>
            <a:off x="152401" y="138545"/>
            <a:ext cx="4220028" cy="6582930"/>
          </a:xfrm>
          <a:prstGeom prst="rect">
            <a:avLst/>
          </a:prstGeom>
          <a:solidFill>
            <a:srgbClr val="9BC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5"/>
          <p:cNvSpPr/>
          <p:nvPr userDrawn="1"/>
        </p:nvSpPr>
        <p:spPr>
          <a:xfrm>
            <a:off x="4372429" y="158437"/>
            <a:ext cx="4627655" cy="6563037"/>
          </a:xfrm>
          <a:prstGeom prst="rect">
            <a:avLst/>
          </a:prstGeom>
          <a:solidFill>
            <a:srgbClr val="0088C5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F2B46-64DD-234E-8B8D-3948D9123FA6}" type="datetimeFigureOut">
              <a:rPr lang="da-DK" smtClean="0"/>
              <a:t>07-04-2016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Undertitel 2"/>
          <p:cNvSpPr>
            <a:spLocks noGrp="1"/>
          </p:cNvSpPr>
          <p:nvPr>
            <p:ph type="subTitle" idx="1"/>
          </p:nvPr>
        </p:nvSpPr>
        <p:spPr>
          <a:xfrm>
            <a:off x="4840844" y="2859975"/>
            <a:ext cx="2772229" cy="3444421"/>
          </a:xfrm>
        </p:spPr>
        <p:txBody>
          <a:bodyPr lIns="0" tIns="0" rIns="0" bIns="0">
            <a:noAutofit/>
          </a:bodyPr>
          <a:lstStyle/>
          <a:p>
            <a:pPr marL="180000" indent="-180000" algn="l">
              <a:spcBef>
                <a:spcPts val="1128"/>
              </a:spcBef>
              <a:spcAft>
                <a:spcPts val="800"/>
              </a:spcAft>
              <a:buFont typeface="Arial"/>
              <a:buChar char="•"/>
            </a:pPr>
            <a:r>
              <a:rPr lang="da-DK" sz="2000" b="1" baseline="30000" smtClean="0">
                <a:solidFill>
                  <a:schemeClr val="bg1"/>
                </a:solidFill>
                <a:latin typeface="Arial"/>
                <a:cs typeface="Arial"/>
              </a:rPr>
              <a:t>Klik for at redigere undertiteltypografien i masteren</a:t>
            </a:r>
            <a:endParaRPr lang="da-DK" sz="2000" b="1" baseline="300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4" name="Picture 6" descr="kommunelogotap2014_CMYK_UK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1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1050926" y="2732088"/>
            <a:ext cx="3370983" cy="8139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da-DK" dirty="0" smtClean="0"/>
              <a:t>Overskrift</a:t>
            </a:r>
            <a:endParaRPr lang="da-DK" dirty="0"/>
          </a:p>
        </p:txBody>
      </p:sp>
      <p:sp>
        <p:nvSpPr>
          <p:cNvPr id="30" name="Pladsholder til tekst 23"/>
          <p:cNvSpPr>
            <a:spLocks noGrp="1"/>
          </p:cNvSpPr>
          <p:nvPr>
            <p:ph type="body" sz="quarter" idx="15"/>
          </p:nvPr>
        </p:nvSpPr>
        <p:spPr>
          <a:xfrm>
            <a:off x="1074774" y="3546069"/>
            <a:ext cx="3137185" cy="26912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16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F2B46-64DD-234E-8B8D-3948D9123FA6}" type="datetimeFigureOut">
              <a:rPr lang="da-DK" smtClean="0"/>
              <a:t>07-04-2016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873C-9D63-F84D-9703-4BB41D0F0F8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284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1" r:id="rId4"/>
    <p:sldLayoutId id="2147483652" r:id="rId5"/>
    <p:sldLayoutId id="2147483653" r:id="rId6"/>
    <p:sldLayoutId id="2147483654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kern="1200" cap="all" normalizeH="0">
          <a:solidFill>
            <a:schemeClr val="tx1"/>
          </a:solidFill>
          <a:latin typeface="Oswald"/>
          <a:ea typeface="+mj-ea"/>
          <a:cs typeface="Oswa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80000" algn="l" defTabSz="457200" rtl="0" eaLnBrk="1" latinLnBrk="0" hangingPunct="1">
        <a:spcBef>
          <a:spcPts val="120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-342900" algn="l" defTabSz="457200" rtl="0" eaLnBrk="1" latinLnBrk="0" hangingPunct="1">
        <a:spcBef>
          <a:spcPts val="0"/>
        </a:spcBef>
        <a:buSzPct val="60000"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358526" y="2504982"/>
            <a:ext cx="9374005" cy="168189"/>
          </a:xfrm>
        </p:spPr>
        <p:txBody>
          <a:bodyPr/>
          <a:lstStyle/>
          <a:p>
            <a:pPr algn="ctr"/>
            <a:r>
              <a:rPr lang="da-DK" sz="2400" dirty="0" smtClean="0"/>
              <a:t>1)   Udviklingen i antal mikrobiologiske </a:t>
            </a:r>
            <a:br>
              <a:rPr lang="da-DK" sz="2400" dirty="0" smtClean="0"/>
            </a:br>
            <a:r>
              <a:rPr lang="da-DK" sz="2400" dirty="0" smtClean="0"/>
              <a:t>overskridelser på vandværkerne i Odense</a:t>
            </a:r>
            <a:br>
              <a:rPr lang="da-DK" sz="2400" dirty="0" smtClean="0"/>
            </a:br>
            <a:r>
              <a:rPr lang="da-DK" sz="2400" dirty="0" smtClean="0"/>
              <a:t> </a:t>
            </a:r>
            <a:br>
              <a:rPr lang="da-DK" sz="2400" dirty="0" smtClean="0"/>
            </a:b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2)   Undersøgelser </a:t>
            </a:r>
            <a:r>
              <a:rPr lang="da-DK" sz="2400" dirty="0"/>
              <a:t>af pesticidtruslen 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mod </a:t>
            </a:r>
            <a:r>
              <a:rPr lang="da-DK" sz="2400" dirty="0"/>
              <a:t>grundvandet i Odense</a:t>
            </a:r>
          </a:p>
        </p:txBody>
      </p:sp>
      <p:pic>
        <p:nvPicPr>
          <p:cNvPr id="4" name="Picture 6" descr="kommunelogotap2014_CMYK_U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719" y="669135"/>
            <a:ext cx="1622652" cy="669135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50471" y="4437112"/>
            <a:ext cx="6025243" cy="2088232"/>
          </a:xfrm>
        </p:spPr>
        <p:txBody>
          <a:bodyPr/>
          <a:lstStyle/>
          <a:p>
            <a:pPr algn="ctr"/>
            <a:r>
              <a:rPr lang="da-DK" sz="2000" dirty="0" smtClean="0"/>
              <a:t>Repræsentantskabsmøde i KVO </a:t>
            </a:r>
          </a:p>
          <a:p>
            <a:pPr algn="ctr"/>
            <a:r>
              <a:rPr lang="da-DK" sz="2000" dirty="0" smtClean="0"/>
              <a:t>Torsdag den 7. april 2016</a:t>
            </a:r>
          </a:p>
          <a:p>
            <a:endParaRPr lang="da-DK" dirty="0"/>
          </a:p>
          <a:p>
            <a:endParaRPr lang="da-DK" dirty="0" smtClean="0"/>
          </a:p>
          <a:p>
            <a:r>
              <a:rPr lang="da-DK" sz="1600" dirty="0" smtClean="0"/>
              <a:t>Richard Jensen</a:t>
            </a:r>
          </a:p>
          <a:p>
            <a:r>
              <a:rPr lang="da-DK" sz="1600" dirty="0" smtClean="0"/>
              <a:t>Odense Kommune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662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3068960"/>
            <a:ext cx="7121929" cy="3384376"/>
          </a:xfrm>
        </p:spPr>
        <p:txBody>
          <a:bodyPr/>
          <a:lstStyle/>
          <a:p>
            <a:r>
              <a:rPr lang="da-DK" i="1" u="sng" dirty="0" smtClean="0"/>
              <a:t>Ja, der er fundet både lovlige og ulovlige pesticider i overfladevandet i Odense Kommune i koncentrationer over 0,1 µg/L. De er fundet i drænvand fra gartnerier, i åer og i regnvands-afstrømning fra boligområder</a:t>
            </a:r>
            <a:r>
              <a:rPr lang="da-DK" dirty="0" smtClean="0"/>
              <a:t>. </a:t>
            </a:r>
          </a:p>
          <a:p>
            <a:r>
              <a:rPr lang="da-DK" dirty="0" smtClean="0"/>
              <a:t>Odense Kommune er i gang med undersøgelser med den udvidede pesticidpakke og biocid-pakke.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7" y="1772816"/>
            <a:ext cx="8352928" cy="675766"/>
          </a:xfrm>
        </p:spPr>
        <p:txBody>
          <a:bodyPr/>
          <a:lstStyle/>
          <a:p>
            <a:pPr algn="ctr"/>
            <a:r>
              <a:rPr lang="da-DK" sz="2800" dirty="0" smtClean="0"/>
              <a:t>Findes pesticiderne i overfladevandet i Odense i koncentrationer over 0,1 mikrogram pr. L?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5512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2732538"/>
            <a:ext cx="1865345" cy="3082247"/>
          </a:xfrm>
        </p:spPr>
        <p:txBody>
          <a:bodyPr/>
          <a:lstStyle/>
          <a:p>
            <a:r>
              <a:rPr lang="da-DK" sz="1200" b="1" dirty="0" smtClean="0"/>
              <a:t>Der er i en selvstændig undersøgelse fundet en række pesticider i dræn, der har kontakt til gartnerier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54142" y="2089997"/>
            <a:ext cx="8229601" cy="479137"/>
          </a:xfrm>
        </p:spPr>
        <p:txBody>
          <a:bodyPr/>
          <a:lstStyle/>
          <a:p>
            <a:r>
              <a:rPr lang="da-DK" sz="2800" dirty="0" smtClean="0"/>
              <a:t>Gartnerier</a:t>
            </a:r>
            <a:endParaRPr lang="da-DK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945952"/>
              </p:ext>
            </p:extLst>
          </p:nvPr>
        </p:nvGraphicFramePr>
        <p:xfrm>
          <a:off x="3491879" y="2589077"/>
          <a:ext cx="5184578" cy="3662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8227">
                  <a:extLst>
                    <a:ext uri="{9D8B030D-6E8A-4147-A177-3AD203B41FA5}">
                      <a16:colId xmlns="" xmlns:a16="http://schemas.microsoft.com/office/drawing/2014/main" val="3450623088"/>
                    </a:ext>
                  </a:extLst>
                </a:gridCol>
                <a:gridCol w="1808798">
                  <a:extLst>
                    <a:ext uri="{9D8B030D-6E8A-4147-A177-3AD203B41FA5}">
                      <a16:colId xmlns="" xmlns:a16="http://schemas.microsoft.com/office/drawing/2014/main" val="4160182053"/>
                    </a:ext>
                  </a:extLst>
                </a:gridCol>
                <a:gridCol w="1567553">
                  <a:extLst>
                    <a:ext uri="{9D8B030D-6E8A-4147-A177-3AD203B41FA5}">
                      <a16:colId xmlns="" xmlns:a16="http://schemas.microsoft.com/office/drawing/2014/main" val="181339927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Aktivstof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Antal fund over 0,1 µg/l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Højeste fund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60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Acetamiprid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>
                          <a:effectLst/>
                        </a:rPr>
                        <a:t>1</a:t>
                      </a:r>
                      <a:endParaRPr lang="da-DK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27946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Azoxystrobin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0,81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30388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Boscalid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0,68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1066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DEET (N,N-Diethyl-m-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toluamid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3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0,24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13950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Dimethomorph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2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9022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Dimethyltolylsulfamid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 (DMST)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>
                          <a:effectLst/>
                        </a:rPr>
                        <a:t>3</a:t>
                      </a:r>
                      <a:endParaRPr lang="da-DK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0,47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57334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Imazalil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0,15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0679006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Imidacloprid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11865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MCPA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2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0,627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492051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Methomyl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>
                          <a:effectLst/>
                        </a:rPr>
                        <a:t>1</a:t>
                      </a:r>
                      <a:endParaRPr lang="da-DK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0,44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34594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Propamocarb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2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1,8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799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Propiconazol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0,12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21145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Pyrimethanil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0,11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3533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Terbutryn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0,14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0921291"/>
                  </a:ext>
                </a:extLst>
              </a:tr>
              <a:tr h="191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Thiacloprid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1,1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106292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Triforin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>
                          <a:effectLst/>
                        </a:rPr>
                        <a:t>1</a:t>
                      </a:r>
                      <a:endParaRPr lang="da-DK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0,11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68912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1200" b="1" dirty="0" smtClean="0"/>
              <a:t>*Formentlig anvendt</a:t>
            </a:r>
          </a:p>
          <a:p>
            <a:r>
              <a:rPr lang="da-DK" sz="1200" b="1" dirty="0"/>
              <a:t>s</a:t>
            </a:r>
            <a:r>
              <a:rPr lang="da-DK" sz="1200" b="1" dirty="0" smtClean="0"/>
              <a:t>om </a:t>
            </a:r>
            <a:r>
              <a:rPr lang="da-DK" sz="1200" b="1" u="sng" dirty="0" smtClean="0"/>
              <a:t>biocid</a:t>
            </a:r>
            <a:r>
              <a:rPr lang="da-DK" sz="1200" b="1" dirty="0" smtClean="0"/>
              <a:t> i maling eller</a:t>
            </a:r>
          </a:p>
          <a:p>
            <a:r>
              <a:rPr lang="da-DK" sz="1200" b="1" dirty="0"/>
              <a:t>a</a:t>
            </a:r>
            <a:r>
              <a:rPr lang="da-DK" sz="1200" b="1" dirty="0" smtClean="0"/>
              <a:t>ndre </a:t>
            </a:r>
            <a:r>
              <a:rPr lang="da-DK" sz="1200" b="1" dirty="0" err="1" smtClean="0"/>
              <a:t>overfladebehand</a:t>
            </a:r>
            <a:r>
              <a:rPr lang="da-DK" sz="1200" b="1" dirty="0" smtClean="0"/>
              <a:t>-</a:t>
            </a:r>
          </a:p>
          <a:p>
            <a:r>
              <a:rPr lang="da-DK" sz="1200" b="1" dirty="0" err="1" smtClean="0"/>
              <a:t>lingsmidler</a:t>
            </a:r>
            <a:endParaRPr lang="da-DK" sz="12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/>
              <a:t>Regnvand</a:t>
            </a:r>
            <a:endParaRPr lang="da-DK" sz="2800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25696"/>
              </p:ext>
            </p:extLst>
          </p:nvPr>
        </p:nvGraphicFramePr>
        <p:xfrm>
          <a:off x="3491879" y="2732538"/>
          <a:ext cx="5184575" cy="3443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180">
                  <a:extLst>
                    <a:ext uri="{9D8B030D-6E8A-4147-A177-3AD203B41FA5}">
                      <a16:colId xmlns="" xmlns:a16="http://schemas.microsoft.com/office/drawing/2014/main" val="3604746047"/>
                    </a:ext>
                  </a:extLst>
                </a:gridCol>
                <a:gridCol w="1089180">
                  <a:extLst>
                    <a:ext uri="{9D8B030D-6E8A-4147-A177-3AD203B41FA5}">
                      <a16:colId xmlns="" xmlns:a16="http://schemas.microsoft.com/office/drawing/2014/main" val="4131902245"/>
                    </a:ext>
                  </a:extLst>
                </a:gridCol>
                <a:gridCol w="1089180">
                  <a:extLst>
                    <a:ext uri="{9D8B030D-6E8A-4147-A177-3AD203B41FA5}">
                      <a16:colId xmlns="" xmlns:a16="http://schemas.microsoft.com/office/drawing/2014/main" val="2719722421"/>
                    </a:ext>
                  </a:extLst>
                </a:gridCol>
                <a:gridCol w="877965">
                  <a:extLst>
                    <a:ext uri="{9D8B030D-6E8A-4147-A177-3AD203B41FA5}">
                      <a16:colId xmlns="" xmlns:a16="http://schemas.microsoft.com/office/drawing/2014/main" val="630159484"/>
                    </a:ext>
                  </a:extLst>
                </a:gridCol>
                <a:gridCol w="1039070">
                  <a:extLst>
                    <a:ext uri="{9D8B030D-6E8A-4147-A177-3AD203B41FA5}">
                      <a16:colId xmlns="" xmlns:a16="http://schemas.microsoft.com/office/drawing/2014/main" val="418459803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Stof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Brønd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Resultat (µg L</a:t>
                      </a:r>
                      <a:r>
                        <a:rPr lang="da-DK" sz="11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Påvisningsgrænse (µg L</a:t>
                      </a:r>
                      <a:r>
                        <a:rPr lang="da-DK" sz="11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Kvantificeringsgrænse (µg L</a:t>
                      </a:r>
                      <a:r>
                        <a:rPr lang="da-DK" sz="1100" baseline="30000" dirty="0">
                          <a:solidFill>
                            <a:schemeClr val="tx1"/>
                          </a:solidFill>
                          <a:effectLst/>
                        </a:rPr>
                        <a:t>-1</a:t>
                      </a: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4780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0,56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896284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smtClean="0">
                          <a:solidFill>
                            <a:schemeClr val="tx1"/>
                          </a:solidFill>
                          <a:effectLst/>
                        </a:rPr>
                        <a:t>DNOC*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S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0,97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758262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Søparken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1,2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494009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0,12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1575525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Carbendazim</a:t>
                      </a:r>
                      <a:r>
                        <a:rPr lang="da-DK" sz="1100" dirty="0" smtClean="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Storkeløkken S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0,12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794603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Søparken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5132871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500803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Propyzamid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S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0480940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Søparken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b="1" dirty="0">
                          <a:solidFill>
                            <a:srgbClr val="FF0000"/>
                          </a:solidFill>
                          <a:effectLst/>
                        </a:rPr>
                        <a:t>0,24</a:t>
                      </a:r>
                      <a:endParaRPr lang="da-DK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2225676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051963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Chlortoluron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S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0,01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83665913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Søparken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0,017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616523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4920513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 err="1">
                          <a:solidFill>
                            <a:schemeClr val="tx1"/>
                          </a:solidFill>
                          <a:effectLst/>
                        </a:rPr>
                        <a:t>Flufenacet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Storkeløkken S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0807751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a-DK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Søparken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0,04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8585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6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827585" y="2732538"/>
            <a:ext cx="7560840" cy="3720798"/>
          </a:xfrm>
        </p:spPr>
        <p:txBody>
          <a:bodyPr/>
          <a:lstStyle/>
          <a:p>
            <a:r>
              <a:rPr lang="da-DK" dirty="0" smtClean="0"/>
              <a:t>En del af stofferne fundet i regnvand er forbudt at anvende som pesticider i gartneri og landbrug, men er tilladt at bruge som biocider i maling og overflade-behandlingsmidler. Man har tidligere gået ud fra, at stofferne var bundet i produkterne, og ikke blev udvasket. Helt nye undersøgelser fra Aalborg Universitet viser, at de kan udvaskes i relativt høje koncentrationer, og det er de så formentlig blevet i årtier.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5" y="1484784"/>
            <a:ext cx="8280920" cy="1104293"/>
          </a:xfrm>
        </p:spPr>
        <p:txBody>
          <a:bodyPr/>
          <a:lstStyle/>
          <a:p>
            <a:pPr algn="ctr"/>
            <a:r>
              <a:rPr lang="da-DK" sz="2800" dirty="0" smtClean="0"/>
              <a:t>Udvaskning af biocider fra parcelhuskvarterer i Odense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3665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2732538"/>
            <a:ext cx="7265945" cy="3082247"/>
          </a:xfrm>
        </p:spPr>
        <p:txBody>
          <a:bodyPr/>
          <a:lstStyle/>
          <a:p>
            <a:r>
              <a:rPr lang="da-DK" dirty="0" smtClean="0"/>
              <a:t>Specialestuderende på SDU, Jesper Johannessen, har netop udtaget regnvandsprøver fra flere parcelhuskvarterer og i åer (før og efter udløb af separatkloakeret regnvand fra parcelhuskvarterer).</a:t>
            </a:r>
            <a:r>
              <a:rPr lang="da-DK" dirty="0"/>
              <a:t> </a:t>
            </a:r>
            <a:r>
              <a:rPr lang="da-DK" dirty="0" smtClean="0"/>
              <a:t>Vandet undersøges </a:t>
            </a:r>
            <a:r>
              <a:rPr lang="da-DK" dirty="0"/>
              <a:t>også her med den udvidede pesticidpakke, samt biocid-pakke. Prøverne er udtaget, men resultaterne er endnu ikke modtaget.</a:t>
            </a:r>
          </a:p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27585" y="1484784"/>
            <a:ext cx="7920880" cy="1104293"/>
          </a:xfrm>
        </p:spPr>
        <p:txBody>
          <a:bodyPr/>
          <a:lstStyle/>
          <a:p>
            <a:pPr algn="ctr"/>
            <a:r>
              <a:rPr lang="da-DK" sz="2800" dirty="0"/>
              <a:t>Udvaskning af biocider fra </a:t>
            </a:r>
            <a:r>
              <a:rPr lang="da-DK" sz="2800" dirty="0" smtClean="0"/>
              <a:t>parcelhuskvarterer i Odense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4413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2924944"/>
            <a:ext cx="7193937" cy="3456384"/>
          </a:xfrm>
        </p:spPr>
        <p:txBody>
          <a:bodyPr/>
          <a:lstStyle/>
          <a:p>
            <a:r>
              <a:rPr lang="da-DK" dirty="0" smtClean="0"/>
              <a:t>Odense Kommune har ladet Cowi udføre 4 filtersatte </a:t>
            </a:r>
            <a:r>
              <a:rPr lang="da-DK" dirty="0"/>
              <a:t>undersøgelsesboringer (10 – 15 m.u.t</a:t>
            </a:r>
            <a:r>
              <a:rPr lang="da-DK" dirty="0" smtClean="0"/>
              <a:t>.), beliggende på en strømningslinje gennem Dalum, fra et mark-område og ned gennem et boligområde, afsluttende ved Odense Å. Det terrænnære grundvand </a:t>
            </a:r>
            <a:r>
              <a:rPr lang="da-DK" dirty="0" err="1" smtClean="0"/>
              <a:t>under-søges</a:t>
            </a:r>
            <a:r>
              <a:rPr lang="da-DK" dirty="0" smtClean="0"/>
              <a:t> også her med den udvidede pesticidpakke, samt biocid-pakke. Prøverne er udtaget, men resultaterne er endnu ikke modtaget.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920881" cy="960277"/>
          </a:xfrm>
        </p:spPr>
        <p:txBody>
          <a:bodyPr/>
          <a:lstStyle/>
          <a:p>
            <a:pPr algn="ctr"/>
            <a:r>
              <a:rPr lang="da-DK" sz="2800" dirty="0" smtClean="0"/>
              <a:t>Findes pesticiderne og biociderne også i det </a:t>
            </a:r>
            <a:br>
              <a:rPr lang="da-DK" sz="2800" dirty="0" smtClean="0"/>
            </a:br>
            <a:r>
              <a:rPr lang="da-DK" sz="2800" dirty="0" smtClean="0"/>
              <a:t>terrænnære grundvand i Odense?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18310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6021287"/>
            <a:ext cx="6025243" cy="72007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63877" y="2060848"/>
            <a:ext cx="7352540" cy="1800200"/>
          </a:xfrm>
        </p:spPr>
        <p:txBody>
          <a:bodyPr/>
          <a:lstStyle/>
          <a:p>
            <a:pPr algn="ctr"/>
            <a:r>
              <a:rPr lang="da-DK" dirty="0" smtClean="0"/>
              <a:t>Er der spørgsmål 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883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5517232"/>
            <a:ext cx="6025243" cy="29755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63877" y="2564904"/>
            <a:ext cx="6704467" cy="1440160"/>
          </a:xfrm>
        </p:spPr>
        <p:txBody>
          <a:bodyPr/>
          <a:lstStyle/>
          <a:p>
            <a:pPr algn="ctr"/>
            <a:r>
              <a:rPr lang="da-DK" dirty="0" smtClean="0"/>
              <a:t>Tak for opmærksomheden 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7379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2996952"/>
            <a:ext cx="7481969" cy="3456384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1" y="1556792"/>
            <a:ext cx="8784976" cy="1032285"/>
          </a:xfrm>
        </p:spPr>
        <p:txBody>
          <a:bodyPr/>
          <a:lstStyle/>
          <a:p>
            <a:pPr algn="ctr"/>
            <a:r>
              <a:rPr lang="da-DK" sz="2800" dirty="0" smtClean="0"/>
              <a:t>1) Udviklingen </a:t>
            </a:r>
            <a:r>
              <a:rPr lang="da-DK" sz="2800" dirty="0"/>
              <a:t>i antal mikrobiologiske overskridelser på vandværkerne i Odense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761" b="-9538"/>
          <a:stretch/>
        </p:blipFill>
        <p:spPr>
          <a:xfrm>
            <a:off x="611560" y="1916832"/>
            <a:ext cx="7992889" cy="47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1340768"/>
            <a:ext cx="3521529" cy="53285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63877" y="548681"/>
            <a:ext cx="6416436" cy="648072"/>
          </a:xfrm>
        </p:spPr>
        <p:txBody>
          <a:bodyPr/>
          <a:lstStyle/>
          <a:p>
            <a:pPr algn="ctr"/>
            <a:r>
              <a:rPr lang="da-DK" sz="2400" dirty="0" smtClean="0"/>
              <a:t>Antal mikrobiologiske Overskridelser fundet i den obligatoriske kontrol </a:t>
            </a:r>
            <a:endParaRPr lang="da-DK" sz="2400" dirty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726624"/>
              </p:ext>
            </p:extLst>
          </p:nvPr>
        </p:nvGraphicFramePr>
        <p:xfrm>
          <a:off x="1050472" y="1484784"/>
          <a:ext cx="51057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4"/>
          <p:cNvSpPr txBox="1"/>
          <p:nvPr/>
        </p:nvSpPr>
        <p:spPr>
          <a:xfrm>
            <a:off x="2267744" y="20608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Antal overskridelser i alt (U+N+B)</a:t>
            </a:r>
            <a:endParaRPr lang="da-DK" dirty="0"/>
          </a:p>
        </p:txBody>
      </p:sp>
      <p:sp>
        <p:nvSpPr>
          <p:cNvPr id="7" name="Tekstfelt 6"/>
          <p:cNvSpPr txBox="1"/>
          <p:nvPr/>
        </p:nvSpPr>
        <p:spPr>
          <a:xfrm>
            <a:off x="1187624" y="55172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Calibri" panose="020F0502020204030204" pitchFamily="34" charset="0"/>
              </a:rPr>
              <a:t>Fundet 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ved</a:t>
            </a:r>
            <a:r>
              <a:rPr lang="da-DK" dirty="0" smtClean="0">
                <a:latin typeface="Calibri" panose="020F0502020204030204" pitchFamily="34" charset="0"/>
              </a:rPr>
              <a:t> afgang fra vandværket (U+N)</a:t>
            </a:r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372200" y="1556792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C000"/>
                </a:solidFill>
              </a:rPr>
              <a:t>U: Udvidet kontrol</a:t>
            </a:r>
          </a:p>
          <a:p>
            <a:endParaRPr lang="da-DK" b="1" dirty="0">
              <a:solidFill>
                <a:srgbClr val="FFC000"/>
              </a:solidFill>
            </a:endParaRPr>
          </a:p>
          <a:p>
            <a:r>
              <a:rPr lang="da-DK" b="1" dirty="0" smtClean="0">
                <a:solidFill>
                  <a:srgbClr val="FFC000"/>
                </a:solidFill>
              </a:rPr>
              <a:t>N: Normal kontrol</a:t>
            </a:r>
          </a:p>
          <a:p>
            <a:endParaRPr lang="da-DK" dirty="0"/>
          </a:p>
          <a:p>
            <a:r>
              <a:rPr lang="da-DK" b="1" dirty="0" smtClean="0">
                <a:solidFill>
                  <a:srgbClr val="7030A0"/>
                </a:solidFill>
              </a:rPr>
              <a:t>B: Begrænset kontrol</a:t>
            </a:r>
            <a:endParaRPr lang="da-DK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2"/>
          <a:srcRect t="-3073" r="8455" b="3073"/>
          <a:stretch/>
        </p:blipFill>
        <p:spPr>
          <a:xfrm>
            <a:off x="251520" y="1628800"/>
            <a:ext cx="8640960" cy="4686300"/>
          </a:xfrm>
          <a:prstGeom prst="rect">
            <a:avLst/>
          </a:prstGeom>
        </p:spPr>
      </p:pic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2996952"/>
            <a:ext cx="6833897" cy="352839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39553" y="2109940"/>
            <a:ext cx="7992888" cy="479137"/>
          </a:xfrm>
        </p:spPr>
        <p:txBody>
          <a:bodyPr/>
          <a:lstStyle/>
          <a:p>
            <a:pPr algn="ctr"/>
            <a:r>
              <a:rPr lang="da-DK" sz="2800" dirty="0" smtClean="0"/>
              <a:t>2) Undersøgelser af pesticidtruslen mod grundvandet i Odense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405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683568" y="2589077"/>
            <a:ext cx="7128791" cy="2856147"/>
          </a:xfrm>
        </p:spPr>
        <p:txBody>
          <a:bodyPr/>
          <a:lstStyle/>
          <a:p>
            <a:r>
              <a:rPr lang="da-DK" dirty="0" smtClean="0"/>
              <a:t>I 2010 blev alle (94 af 99) indvindingsboringer til vandværker i Odense undersøgt for </a:t>
            </a:r>
            <a:r>
              <a:rPr lang="da-DK" dirty="0" err="1" smtClean="0"/>
              <a:t>rimsulfuron</a:t>
            </a:r>
            <a:r>
              <a:rPr lang="da-DK" dirty="0" smtClean="0"/>
              <a:t>, </a:t>
            </a:r>
            <a:r>
              <a:rPr lang="da-DK" dirty="0" err="1" smtClean="0"/>
              <a:t>metribuzin</a:t>
            </a:r>
            <a:r>
              <a:rPr lang="da-DK" dirty="0" smtClean="0"/>
              <a:t> og nedbrydningsprodukter heraf. </a:t>
            </a:r>
            <a:r>
              <a:rPr lang="da-DK" i="1" u="sng" dirty="0" smtClean="0"/>
              <a:t>Der blev ikke fundet nogen af stofferne</a:t>
            </a:r>
            <a:r>
              <a:rPr lang="da-DK" dirty="0" smtClean="0"/>
              <a:t>, men om de findes i det sekundære grundvand og er på vej til det primære-, er ikke undersøgt. Projektet var et samarbejde mellem KVO og Odense Kommune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280920" cy="1104293"/>
          </a:xfrm>
        </p:spPr>
        <p:txBody>
          <a:bodyPr/>
          <a:lstStyle/>
          <a:p>
            <a:pPr algn="ctr"/>
            <a:r>
              <a:rPr lang="da-DK" sz="2800" dirty="0" smtClean="0"/>
              <a:t>Projekt </a:t>
            </a:r>
            <a:r>
              <a:rPr lang="da-DK" sz="2800" dirty="0" err="1" smtClean="0"/>
              <a:t>kartoffelpestider</a:t>
            </a:r>
            <a:r>
              <a:rPr lang="da-DK" sz="2800" dirty="0" smtClean="0"/>
              <a:t> i Odense Kommune 2010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0396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2924944"/>
            <a:ext cx="7121929" cy="3672408"/>
          </a:xfrm>
        </p:spPr>
        <p:txBody>
          <a:bodyPr/>
          <a:lstStyle/>
          <a:p>
            <a:r>
              <a:rPr lang="da-DK" dirty="0" smtClean="0"/>
              <a:t>GEUS undersøger hvert år en række pesticider på 5 testmarker med forskellige jordbundsforhold. Hvis et pesticid udvaskes fra rodzonen i koncentrationer over 0,1 µg/L (grænseværdien ved afgang fra vandværket), betragtes det som en potentiel trussel mod grundvandet. Flere af disse potentielle trusler er dog ikke med i drikkevandsbekendtgørelsens pesticidpakke. F.eks. </a:t>
            </a:r>
            <a:r>
              <a:rPr lang="da-DK" dirty="0" err="1" smtClean="0"/>
              <a:t>rimsulfuron</a:t>
            </a:r>
            <a:r>
              <a:rPr lang="da-DK" dirty="0" smtClean="0"/>
              <a:t>, der bare ikke er godkendt til anvendelse mere, men måske på vej ned til grundvandet?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79512" y="1916833"/>
            <a:ext cx="9013965" cy="708058"/>
          </a:xfrm>
        </p:spPr>
        <p:txBody>
          <a:bodyPr/>
          <a:lstStyle/>
          <a:p>
            <a:pPr algn="ctr"/>
            <a:r>
              <a:rPr lang="da-DK" sz="2800" dirty="0"/>
              <a:t>Er de relevante pesticider med </a:t>
            </a:r>
            <a:r>
              <a:rPr lang="da-DK" sz="2800" dirty="0" smtClean="0"/>
              <a:t>i drikkevandsbekendtgørelsens </a:t>
            </a:r>
            <a:r>
              <a:rPr lang="da-DK" sz="2800" dirty="0"/>
              <a:t>pesticidpakke?</a:t>
            </a:r>
          </a:p>
        </p:txBody>
      </p:sp>
    </p:spTree>
    <p:extLst>
      <p:ext uri="{BB962C8B-B14F-4D97-AF65-F5344CB8AC3E}">
        <p14:creationId xmlns:p14="http://schemas.microsoft.com/office/powerpoint/2010/main" val="20786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2732538"/>
            <a:ext cx="7049921" cy="3648790"/>
          </a:xfrm>
        </p:spPr>
        <p:txBody>
          <a:bodyPr/>
          <a:lstStyle/>
          <a:p>
            <a:r>
              <a:rPr lang="da-DK" dirty="0" smtClean="0"/>
              <a:t>Odense Kommune fandt frem til 55 pesticider, der var fundet i Danmark i overfladevand eller i boringer, med en koncentration på over 0,1 µg/L – uden de er at finde i drikkevandsbekendtgørelsens pesticidpakke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5" y="1556793"/>
            <a:ext cx="8208911" cy="864096"/>
          </a:xfrm>
        </p:spPr>
        <p:txBody>
          <a:bodyPr/>
          <a:lstStyle/>
          <a:p>
            <a:pPr algn="ctr"/>
            <a:r>
              <a:rPr lang="da-DK" sz="2800" dirty="0"/>
              <a:t>Er de relevante pesticider med i drikkevandsbekendtgørelsens pesticidpakke?</a:t>
            </a:r>
          </a:p>
        </p:txBody>
      </p:sp>
    </p:spTree>
    <p:extLst>
      <p:ext uri="{BB962C8B-B14F-4D97-AF65-F5344CB8AC3E}">
        <p14:creationId xmlns:p14="http://schemas.microsoft.com/office/powerpoint/2010/main" val="345175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43607" y="2780928"/>
            <a:ext cx="7200801" cy="3744416"/>
          </a:xfrm>
        </p:spPr>
        <p:txBody>
          <a:bodyPr/>
          <a:lstStyle/>
          <a:p>
            <a:r>
              <a:rPr lang="da-DK" dirty="0" smtClean="0"/>
              <a:t>KVO og Odense Kommune besluttede </a:t>
            </a:r>
            <a:r>
              <a:rPr lang="da-DK" dirty="0"/>
              <a:t>at </a:t>
            </a:r>
            <a:r>
              <a:rPr lang="da-DK" dirty="0" smtClean="0"/>
              <a:t>derfor undersøge </a:t>
            </a:r>
            <a:r>
              <a:rPr lang="da-DK" dirty="0"/>
              <a:t>for et udvidet antal pesticider i de dårligst beskyttede </a:t>
            </a:r>
            <a:r>
              <a:rPr lang="da-DK" dirty="0" smtClean="0"/>
              <a:t>indvindingsboringer </a:t>
            </a:r>
            <a:r>
              <a:rPr lang="da-DK" dirty="0"/>
              <a:t>blandt Odenses vandværker. </a:t>
            </a:r>
            <a:r>
              <a:rPr lang="da-DK" dirty="0" smtClean="0"/>
              <a:t>Der </a:t>
            </a:r>
            <a:r>
              <a:rPr lang="da-DK" dirty="0"/>
              <a:t>blev taget prøver fra de 7 dårligst beskyttede </a:t>
            </a:r>
            <a:r>
              <a:rPr lang="da-DK" dirty="0" smtClean="0"/>
              <a:t>indvindingsboringer </a:t>
            </a:r>
            <a:r>
              <a:rPr lang="da-DK" dirty="0"/>
              <a:t>hos </a:t>
            </a:r>
            <a:r>
              <a:rPr lang="da-DK" dirty="0" err="1"/>
              <a:t>VandCenter</a:t>
            </a:r>
            <a:r>
              <a:rPr lang="da-DK" dirty="0"/>
              <a:t> Syd, og fra de 7 dårligst </a:t>
            </a:r>
            <a:r>
              <a:rPr lang="da-DK" dirty="0" smtClean="0"/>
              <a:t>beskyttede </a:t>
            </a:r>
            <a:r>
              <a:rPr lang="da-DK" dirty="0"/>
              <a:t>indvindingsboringer hos de øvrige vandværker i Odense Kommune. Prøverne blev analyseret </a:t>
            </a:r>
            <a:r>
              <a:rPr lang="da-DK" dirty="0" smtClean="0"/>
              <a:t>for ca. 400 pesticider </a:t>
            </a:r>
            <a:r>
              <a:rPr lang="da-DK" dirty="0"/>
              <a:t>og </a:t>
            </a:r>
            <a:r>
              <a:rPr lang="da-DK" dirty="0" smtClean="0"/>
              <a:t>nedbrydningsprodukter. </a:t>
            </a:r>
            <a:r>
              <a:rPr lang="da-DK" i="1" u="sng" dirty="0" smtClean="0"/>
              <a:t>Der blev ikke påvist nogen af disse stoffer i de 14 indvindingsboringer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725933" cy="1104293"/>
          </a:xfrm>
        </p:spPr>
        <p:txBody>
          <a:bodyPr/>
          <a:lstStyle/>
          <a:p>
            <a:pPr algn="ctr"/>
            <a:r>
              <a:rPr lang="da-DK" sz="2800" dirty="0" smtClean="0"/>
              <a:t>Er de relevante pesticider med i drikkevandsbekendtgørelsens pesticidpakke?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8815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50471" y="4941168"/>
            <a:ext cx="6025243" cy="873617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63877" y="2109940"/>
            <a:ext cx="7208524" cy="2687212"/>
          </a:xfrm>
        </p:spPr>
        <p:txBody>
          <a:bodyPr/>
          <a:lstStyle/>
          <a:p>
            <a:r>
              <a:rPr lang="da-DK" dirty="0"/>
              <a:t>Er pesticiderne på vej mod det primære </a:t>
            </a:r>
            <a:r>
              <a:rPr lang="da-DK" dirty="0" smtClean="0"/>
              <a:t>grundvand i Odense, </a:t>
            </a:r>
            <a:r>
              <a:rPr lang="da-DK" dirty="0"/>
              <a:t>og er bare ikke nået derned endnu?</a:t>
            </a:r>
          </a:p>
        </p:txBody>
      </p:sp>
    </p:spTree>
    <p:extLst>
      <p:ext uri="{BB962C8B-B14F-4D97-AF65-F5344CB8AC3E}">
        <p14:creationId xmlns:p14="http://schemas.microsoft.com/office/powerpoint/2010/main" val="1014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OdenseFarver">
      <a:dk1>
        <a:srgbClr val="002E5E"/>
      </a:dk1>
      <a:lt1>
        <a:srgbClr val="0098CE"/>
      </a:lt1>
      <a:dk2>
        <a:srgbClr val="00708D"/>
      </a:dk2>
      <a:lt2>
        <a:srgbClr val="CDA000"/>
      </a:lt2>
      <a:accent1>
        <a:srgbClr val="FFDC00"/>
      </a:accent1>
      <a:accent2>
        <a:srgbClr val="A7172B"/>
      </a:accent2>
      <a:accent3>
        <a:srgbClr val="E61770"/>
      </a:accent3>
      <a:accent4>
        <a:srgbClr val="00643F"/>
      </a:accent4>
      <a:accent5>
        <a:srgbClr val="008F49"/>
      </a:accent5>
      <a:accent6>
        <a:srgbClr val="97BF0D"/>
      </a:accent6>
      <a:hlink>
        <a:srgbClr val="AEA8A3"/>
      </a:hlink>
      <a:folHlink>
        <a:srgbClr val="E2DCD2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lank" id="{C4A62FBC-73AE-47CD-B3B8-4121CBA5FF6A}" vid="{BD93916C-291F-4B49-80A0-081A4796FF54}"/>
    </a:ext>
  </a:extLst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825</TotalTime>
  <Words>827</Words>
  <Application>Microsoft Office PowerPoint</Application>
  <PresentationFormat>Skærmshow (4:3)</PresentationFormat>
  <Paragraphs>156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Oswald</vt:lpstr>
      <vt:lpstr>Times New Roman</vt:lpstr>
      <vt:lpstr>Kontortema</vt:lpstr>
      <vt:lpstr>1)   Udviklingen i antal mikrobiologiske  overskridelser på vandværkerne i Odense    2)   Undersøgelser af pesticidtruslen  mod grundvandet i Odense</vt:lpstr>
      <vt:lpstr>1) Udviklingen i antal mikrobiologiske overskridelser på vandværkerne i Odense</vt:lpstr>
      <vt:lpstr>Antal mikrobiologiske Overskridelser fundet i den obligatoriske kontrol </vt:lpstr>
      <vt:lpstr>2) Undersøgelser af pesticidtruslen mod grundvandet i Odense</vt:lpstr>
      <vt:lpstr>Projekt kartoffelpestider i Odense Kommune 2010</vt:lpstr>
      <vt:lpstr>Er de relevante pesticider med i drikkevandsbekendtgørelsens pesticidpakke?</vt:lpstr>
      <vt:lpstr>Er de relevante pesticider med i drikkevandsbekendtgørelsens pesticidpakke?</vt:lpstr>
      <vt:lpstr>Er de relevante pesticider med i drikkevandsbekendtgørelsens pesticidpakke?</vt:lpstr>
      <vt:lpstr>Er pesticiderne på vej mod det primære grundvand i Odense, og er bare ikke nået derned endnu?</vt:lpstr>
      <vt:lpstr>Findes pesticiderne i overfladevandet i Odense i koncentrationer over 0,1 mikrogram pr. L?</vt:lpstr>
      <vt:lpstr>Gartnerier</vt:lpstr>
      <vt:lpstr>Regnvand</vt:lpstr>
      <vt:lpstr>Udvaskning af biocider fra parcelhuskvarterer i Odense</vt:lpstr>
      <vt:lpstr>Udvaskning af biocider fra parcelhuskvarterer i Odense</vt:lpstr>
      <vt:lpstr>Findes pesticiderne og biociderne også i det  terrænnære grundvand i Odense?</vt:lpstr>
      <vt:lpstr>Er der spørgsmål ?</vt:lpstr>
      <vt:lpstr>Tak for opmærksomheden !</vt:lpstr>
    </vt:vector>
  </TitlesOfParts>
  <Company>Red Ink A/S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Udviklingen i antal mikrobiologiske overskridelser på vandværkerne i Odense</dc:title>
  <dc:creator>Richard Jensen</dc:creator>
  <cp:lastModifiedBy>Kursist-VCS</cp:lastModifiedBy>
  <cp:revision>62</cp:revision>
  <dcterms:created xsi:type="dcterms:W3CDTF">2016-04-04T07:12:46Z</dcterms:created>
  <dcterms:modified xsi:type="dcterms:W3CDTF">2016-04-07T17:55:37Z</dcterms:modified>
</cp:coreProperties>
</file>