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6" r:id="rId3"/>
    <p:sldId id="289" r:id="rId4"/>
    <p:sldId id="290" r:id="rId5"/>
    <p:sldId id="293" r:id="rId6"/>
    <p:sldId id="291" r:id="rId7"/>
    <p:sldId id="292" r:id="rId8"/>
    <p:sldId id="294" r:id="rId9"/>
    <p:sldId id="295" r:id="rId10"/>
    <p:sldId id="271" r:id="rId11"/>
    <p:sldId id="296" r:id="rId12"/>
    <p:sldId id="272" r:id="rId13"/>
    <p:sldId id="273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697AB-7F28-4E35-9C96-4774B0BAC11E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87977-3CBA-4B4A-82DC-FD17EA1779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51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87977-3CBA-4B4A-82DC-FD17EA1779C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860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84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857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746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97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13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34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49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410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136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716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A4BC-CF3A-4D5E-AF01-D41E612EC0B7}" type="datetimeFigureOut">
              <a:rPr lang="da-DK" smtClean="0"/>
              <a:t>07-04-2016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EF3-F6A1-4C32-B427-C5F5926CF12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5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3312367"/>
          </a:xfrm>
        </p:spPr>
        <p:txBody>
          <a:bodyPr>
            <a:normAutofit/>
          </a:bodyPr>
          <a:lstStyle/>
          <a:p>
            <a:r>
              <a:rPr lang="da-DK" sz="6600" dirty="0" smtClean="0"/>
              <a:t>Brugerundersøgelse,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600" dirty="0" smtClean="0"/>
              <a:t>Vandværker under KVO, April 2016</a:t>
            </a:r>
            <a:endParaRPr lang="da-DK" sz="36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Hvilke funktioner bør varetages af KVO?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051719" y="1352811"/>
            <a:ext cx="63067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- Forhandler i forhold til myndigheder</a:t>
            </a:r>
          </a:p>
          <a:p>
            <a:r>
              <a:rPr lang="da-DK" sz="2000" dirty="0" smtClean="0"/>
              <a:t>- Fortolkning og håndtering af myndighedskrav</a:t>
            </a:r>
          </a:p>
          <a:p>
            <a:r>
              <a:rPr lang="da-DK" sz="2000" dirty="0" smtClean="0"/>
              <a:t>- Harmonisering af takstblade, indeksering,   priser</a:t>
            </a:r>
          </a:p>
          <a:p>
            <a:r>
              <a:rPr lang="da-DK" sz="2000" dirty="0" smtClean="0"/>
              <a:t>- Indsatsplaner</a:t>
            </a:r>
          </a:p>
          <a:p>
            <a:r>
              <a:rPr lang="da-DK" sz="2000" dirty="0" smtClean="0"/>
              <a:t>- Kildepladsbeskyttelse</a:t>
            </a:r>
          </a:p>
          <a:p>
            <a:r>
              <a:rPr lang="da-DK" sz="2000" dirty="0" smtClean="0"/>
              <a:t>- Koordinationsforum</a:t>
            </a:r>
          </a:p>
          <a:p>
            <a:r>
              <a:rPr lang="da-DK" sz="2000" dirty="0" smtClean="0"/>
              <a:t>- Koordinerende organ i forhold til Odense Kommune</a:t>
            </a:r>
          </a:p>
          <a:p>
            <a:r>
              <a:rPr lang="da-DK" sz="2000" dirty="0" smtClean="0"/>
              <a:t>- Regulativer</a:t>
            </a:r>
          </a:p>
          <a:p>
            <a:r>
              <a:rPr lang="da-DK" sz="2000" dirty="0" smtClean="0"/>
              <a:t>- Samarbejde med lokal brandvæsen</a:t>
            </a:r>
          </a:p>
          <a:p>
            <a:r>
              <a:rPr lang="da-DK" sz="2000" dirty="0" smtClean="0"/>
              <a:t>- Vandforsyning i det åbne land</a:t>
            </a:r>
          </a:p>
          <a:p>
            <a:r>
              <a:rPr lang="da-DK" sz="2000" dirty="0" smtClean="0"/>
              <a:t>- Vandforsyningsplaner</a:t>
            </a:r>
          </a:p>
          <a:p>
            <a:r>
              <a:rPr lang="da-DK" sz="2000" dirty="0" smtClean="0"/>
              <a:t>- Vandindvinding</a:t>
            </a:r>
          </a:p>
          <a:p>
            <a:r>
              <a:rPr lang="da-DK" sz="2000" dirty="0" smtClean="0"/>
              <a:t>- Vejledning for vandværker</a:t>
            </a:r>
          </a:p>
          <a:p>
            <a:r>
              <a:rPr lang="da-DK" sz="2000" dirty="0" smtClean="0"/>
              <a:t>- Vidensdeling, fælles værktøjer</a:t>
            </a:r>
          </a:p>
          <a:p>
            <a:r>
              <a:rPr lang="da-DK" sz="2000" dirty="0" smtClean="0"/>
              <a:t>- Øvrige fælles opgaver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55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Hvilke </a:t>
            </a:r>
            <a:r>
              <a:rPr lang="da-DK" sz="3200" dirty="0" smtClean="0"/>
              <a:t>emner bør behandles</a:t>
            </a:r>
            <a:r>
              <a:rPr lang="da-DK" sz="3200" dirty="0" smtClean="0"/>
              <a:t> </a:t>
            </a:r>
            <a:r>
              <a:rPr lang="da-DK" sz="3200" dirty="0" smtClean="0"/>
              <a:t>af KVO?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67322" y="1317194"/>
            <a:ext cx="54730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 smtClean="0"/>
              <a:t>- Erfaringsudveksling</a:t>
            </a:r>
          </a:p>
          <a:p>
            <a:r>
              <a:rPr lang="da-DK" sz="2400" dirty="0" smtClean="0"/>
              <a:t>- Forskellige temaer vedr. vandværksdrift</a:t>
            </a:r>
          </a:p>
          <a:p>
            <a:r>
              <a:rPr lang="da-DK" sz="2400" dirty="0" smtClean="0"/>
              <a:t>- Hygiejne</a:t>
            </a:r>
          </a:p>
          <a:p>
            <a:r>
              <a:rPr lang="da-DK" sz="2400" dirty="0" smtClean="0"/>
              <a:t>- Betaling for målerdata</a:t>
            </a:r>
          </a:p>
          <a:p>
            <a:r>
              <a:rPr lang="da-DK" sz="2400" dirty="0" smtClean="0"/>
              <a:t>- Lovgivning</a:t>
            </a:r>
          </a:p>
          <a:p>
            <a:r>
              <a:rPr lang="da-DK" sz="2400" dirty="0" smtClean="0"/>
              <a:t>- Trends</a:t>
            </a:r>
          </a:p>
          <a:p>
            <a:r>
              <a:rPr lang="da-DK" sz="2400" dirty="0" smtClean="0"/>
              <a:t>- Myndighedskontakt,</a:t>
            </a:r>
          </a:p>
          <a:p>
            <a:r>
              <a:rPr lang="da-DK" sz="2400" dirty="0" smtClean="0"/>
              <a:t>- Regulativ</a:t>
            </a:r>
          </a:p>
          <a:p>
            <a:r>
              <a:rPr lang="da-DK" sz="2400" dirty="0" smtClean="0"/>
              <a:t>- Nyheder vedr. vandværksdrift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2916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Øvrige ønsker og bemærkninger til KVO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411760" y="14127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2400" dirty="0" smtClean="0"/>
              <a:t>- Flere involverede medlemmer</a:t>
            </a:r>
          </a:p>
          <a:p>
            <a:r>
              <a:rPr lang="da-DK" sz="2400" dirty="0" smtClean="0"/>
              <a:t>- Fremtiden for </a:t>
            </a:r>
            <a:r>
              <a:rPr lang="da-DK" sz="2400" dirty="0" smtClean="0"/>
              <a:t>private vandværker</a:t>
            </a:r>
            <a:endParaRPr lang="da-DK" sz="2400" dirty="0" smtClean="0"/>
          </a:p>
          <a:p>
            <a:r>
              <a:rPr lang="da-DK" sz="2400" dirty="0" smtClean="0"/>
              <a:t>- Godt med </a:t>
            </a:r>
            <a:r>
              <a:rPr lang="da-DK" sz="2400" dirty="0" err="1" smtClean="0"/>
              <a:t>erfa</a:t>
            </a:r>
            <a:r>
              <a:rPr lang="da-DK" sz="2400" dirty="0" smtClean="0"/>
              <a:t> og fælles </a:t>
            </a:r>
            <a:r>
              <a:rPr lang="da-DK" sz="2400" dirty="0" err="1" smtClean="0"/>
              <a:t>fodslaw</a:t>
            </a:r>
            <a:endParaRPr lang="da-DK" sz="2400" dirty="0" smtClean="0"/>
          </a:p>
          <a:p>
            <a:r>
              <a:rPr lang="da-DK" sz="2400" dirty="0" smtClean="0"/>
              <a:t>- Online-kurser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55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6000" dirty="0" smtClean="0"/>
              <a:t>Spørgsmål?</a:t>
            </a:r>
            <a:endParaRPr lang="da-DK" sz="60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29590"/>
            <a:ext cx="4824535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Har vandværket lønnede bestyrelsesmedlemmer, hvor mange?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52431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 smtClean="0"/>
              <a:t>11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8873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Har vandværket frivillige </a:t>
            </a:r>
            <a:r>
              <a:rPr lang="da-DK" sz="3200" dirty="0"/>
              <a:t>b</a:t>
            </a:r>
            <a:r>
              <a:rPr lang="da-DK" sz="3200" dirty="0" smtClean="0"/>
              <a:t>estyrelsesmedlemmer, hvor mange?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 smtClean="0"/>
              <a:t>0</a:t>
            </a:r>
          </a:p>
          <a:p>
            <a:pPr algn="ctr"/>
            <a:r>
              <a:rPr lang="da-DK" sz="2400" dirty="0" smtClean="0"/>
              <a:t>0</a:t>
            </a:r>
          </a:p>
          <a:p>
            <a:pPr algn="ctr"/>
            <a:r>
              <a:rPr lang="da-DK" sz="2400" dirty="0"/>
              <a:t>2</a:t>
            </a:r>
            <a:endParaRPr lang="da-DK" sz="2400" dirty="0" smtClean="0"/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/>
              <a:t>3</a:t>
            </a:r>
            <a:endParaRPr lang="da-DK" sz="2400" dirty="0" smtClean="0"/>
          </a:p>
          <a:p>
            <a:pPr algn="ctr"/>
            <a:r>
              <a:rPr lang="da-DK" sz="2400" dirty="0"/>
              <a:t>3</a:t>
            </a:r>
            <a:endParaRPr lang="da-DK" sz="2400" dirty="0" smtClean="0"/>
          </a:p>
          <a:p>
            <a:pPr algn="ctr"/>
            <a:r>
              <a:rPr lang="da-DK" sz="2400" dirty="0"/>
              <a:t>4</a:t>
            </a:r>
            <a:endParaRPr lang="da-DK" sz="2400" dirty="0" smtClean="0"/>
          </a:p>
          <a:p>
            <a:pPr algn="ctr"/>
            <a:r>
              <a:rPr lang="da-DK" sz="2400" dirty="0"/>
              <a:t>4</a:t>
            </a:r>
            <a:endParaRPr lang="da-DK" sz="2400" dirty="0" smtClean="0"/>
          </a:p>
          <a:p>
            <a:pPr algn="ctr"/>
            <a:r>
              <a:rPr lang="da-DK" sz="2400" dirty="0"/>
              <a:t>4</a:t>
            </a:r>
            <a:endParaRPr lang="da-DK" sz="2400" dirty="0" smtClean="0"/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471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Har vandværket lønnet personale, </a:t>
            </a:r>
            <a:br>
              <a:rPr lang="da-DK" sz="3200" dirty="0" smtClean="0"/>
            </a:br>
            <a:r>
              <a:rPr lang="da-DK" sz="3200" dirty="0" smtClean="0"/>
              <a:t>hvor mange?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1</a:t>
            </a:r>
            <a:endParaRPr lang="da-DK" sz="2400" dirty="0" smtClean="0"/>
          </a:p>
          <a:p>
            <a:pPr algn="ctr"/>
            <a:r>
              <a:rPr lang="da-DK" sz="2400" dirty="0"/>
              <a:t>1</a:t>
            </a:r>
            <a:endParaRPr lang="da-DK" sz="2400" dirty="0" smtClean="0"/>
          </a:p>
          <a:p>
            <a:pPr algn="ctr"/>
            <a:r>
              <a:rPr lang="da-DK" sz="2400" dirty="0"/>
              <a:t>2</a:t>
            </a:r>
            <a:endParaRPr lang="da-DK" sz="2400" dirty="0" smtClean="0"/>
          </a:p>
          <a:p>
            <a:pPr algn="ctr"/>
            <a:r>
              <a:rPr lang="da-DK" sz="2400" dirty="0"/>
              <a:t>3</a:t>
            </a:r>
            <a:endParaRPr lang="da-DK" sz="2400" dirty="0" smtClean="0"/>
          </a:p>
          <a:p>
            <a:pPr algn="ctr"/>
            <a:r>
              <a:rPr lang="da-DK" sz="2400" dirty="0"/>
              <a:t>3</a:t>
            </a:r>
            <a:endParaRPr lang="da-DK" sz="2400" dirty="0" smtClean="0"/>
          </a:p>
          <a:p>
            <a:pPr algn="ctr"/>
            <a:r>
              <a:rPr lang="da-DK" sz="2400" dirty="0" smtClean="0"/>
              <a:t>36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898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Har vandværket frivillig arbejdskraft,</a:t>
            </a:r>
            <a:br>
              <a:rPr lang="da-DK" sz="3200" dirty="0" smtClean="0"/>
            </a:br>
            <a:r>
              <a:rPr lang="da-DK" sz="3200" dirty="0" smtClean="0"/>
              <a:t>hvor mange?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8099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da-DK" sz="3200" dirty="0" smtClean="0"/>
              <a:t>Har vandværket (på ledelsesniveau) samarbejde med andre vandværker, hvor mange?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/>
              <a:t>0</a:t>
            </a:r>
            <a:endParaRPr lang="da-DK" sz="2400" dirty="0" smtClean="0"/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4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 smtClean="0"/>
              <a:t>6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025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Har vandværkets personale samarbejde med personale på andre vandværker, hvor mange?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Ja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r>
              <a:rPr lang="da-DK" sz="2400" dirty="0" smtClean="0"/>
              <a:t>Nej</a:t>
            </a:r>
            <a:endParaRPr lang="da-DK" sz="2400" dirty="0"/>
          </a:p>
          <a:p>
            <a:pPr algn="ctr"/>
            <a:r>
              <a:rPr lang="da-DK" sz="2400" dirty="0" smtClean="0"/>
              <a:t>Nej</a:t>
            </a:r>
          </a:p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121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Har vandværket mulighed for forsyning fra andre vandværker, Hvor mange forbindelser?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1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2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4</a:t>
            </a:r>
          </a:p>
          <a:p>
            <a:pPr algn="ctr"/>
            <a:r>
              <a:rPr lang="da-DK" sz="2400" dirty="0" smtClean="0"/>
              <a:t>Selvforsynende</a:t>
            </a:r>
          </a:p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1916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152127"/>
          </a:xfrm>
        </p:spPr>
        <p:txBody>
          <a:bodyPr>
            <a:normAutofit/>
          </a:bodyPr>
          <a:lstStyle/>
          <a:p>
            <a:r>
              <a:rPr lang="da-DK" sz="3200" dirty="0" smtClean="0"/>
              <a:t>Er vandværket tilfreds med udbyttet af </a:t>
            </a:r>
            <a:br>
              <a:rPr lang="da-DK" sz="3200" dirty="0" smtClean="0"/>
            </a:br>
            <a:r>
              <a:rPr lang="da-DK" sz="3200" dirty="0" smtClean="0"/>
              <a:t>KVO-samarbejdet?</a:t>
            </a: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04" y="5661248"/>
            <a:ext cx="884651" cy="98575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2063015" cy="98575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286000" y="172084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sz="2400" dirty="0" smtClean="0"/>
              <a:t>X</a:t>
            </a:r>
          </a:p>
          <a:p>
            <a:pPr algn="ctr"/>
            <a:r>
              <a:rPr lang="da-DK" sz="2400" dirty="0" smtClean="0"/>
              <a:t>X</a:t>
            </a:r>
          </a:p>
          <a:p>
            <a:pPr algn="ctr"/>
            <a:r>
              <a:rPr lang="da-DK" sz="2400" dirty="0" smtClean="0"/>
              <a:t>X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3</a:t>
            </a:r>
          </a:p>
          <a:p>
            <a:pPr algn="ctr"/>
            <a:r>
              <a:rPr lang="da-DK" sz="2400" dirty="0" smtClean="0"/>
              <a:t>4</a:t>
            </a:r>
          </a:p>
          <a:p>
            <a:pPr algn="ctr"/>
            <a:r>
              <a:rPr lang="da-DK" sz="2400" dirty="0" smtClean="0"/>
              <a:t>4</a:t>
            </a:r>
          </a:p>
          <a:p>
            <a:pPr algn="ctr"/>
            <a:r>
              <a:rPr lang="da-DK" sz="2400" dirty="0" smtClean="0"/>
              <a:t>4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 smtClean="0"/>
              <a:t>5</a:t>
            </a:r>
          </a:p>
          <a:p>
            <a:pPr algn="ctr"/>
            <a:r>
              <a:rPr lang="da-DK" sz="2400" dirty="0"/>
              <a:t>5</a:t>
            </a:r>
            <a:endParaRPr lang="da-DK" sz="2400" dirty="0" smtClean="0"/>
          </a:p>
          <a:p>
            <a:pPr algn="ctr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088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315</Words>
  <Application>Microsoft Office PowerPoint</Application>
  <PresentationFormat>Skærmshow (4:3)</PresentationFormat>
  <Paragraphs>150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Brugerundersøgelse, Vandværker under KVO, April 2016</vt:lpstr>
      <vt:lpstr>Har vandværket lønnede bestyrelsesmedlemmer, hvor mange?</vt:lpstr>
      <vt:lpstr>Har vandværket frivillige bestyrelsesmedlemmer, hvor mange?</vt:lpstr>
      <vt:lpstr>Har vandværket lønnet personale,  hvor mange?</vt:lpstr>
      <vt:lpstr>Har vandværket frivillig arbejdskraft, hvor mange?</vt:lpstr>
      <vt:lpstr>Har vandværket (på ledelsesniveau) samarbejde med andre vandværker, hvor mange?</vt:lpstr>
      <vt:lpstr>Har vandværkets personale samarbejde med personale på andre vandværker, hvor mange?</vt:lpstr>
      <vt:lpstr>Har vandværket mulighed for forsyning fra andre vandværker, Hvor mange forbindelser?</vt:lpstr>
      <vt:lpstr>Er vandværket tilfreds med udbyttet af  KVO-samarbejdet?</vt:lpstr>
      <vt:lpstr>Hvilke funktioner bør varetages af KVO?</vt:lpstr>
      <vt:lpstr>Hvilke emner bør behandles af KVO?</vt:lpstr>
      <vt:lpstr>Øvrige ønsker og bemærkninger til KVO</vt:lpstr>
      <vt:lpstr>Spørgsmål?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Allerup Installation</dc:creator>
  <cp:lastModifiedBy>Allerup Installation</cp:lastModifiedBy>
  <cp:revision>6</cp:revision>
  <dcterms:created xsi:type="dcterms:W3CDTF">2016-04-07T10:43:58Z</dcterms:created>
  <dcterms:modified xsi:type="dcterms:W3CDTF">2016-04-07T14:43:46Z</dcterms:modified>
</cp:coreProperties>
</file>