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76" r:id="rId3"/>
    <p:sldId id="289" r:id="rId4"/>
    <p:sldId id="290" r:id="rId5"/>
    <p:sldId id="285" r:id="rId6"/>
    <p:sldId id="286" r:id="rId7"/>
    <p:sldId id="279" r:id="rId8"/>
    <p:sldId id="291" r:id="rId9"/>
    <p:sldId id="294" r:id="rId10"/>
    <p:sldId id="292" r:id="rId11"/>
    <p:sldId id="293" r:id="rId12"/>
    <p:sldId id="287" r:id="rId13"/>
    <p:sldId id="281" r:id="rId14"/>
    <p:sldId id="267" r:id="rId15"/>
  </p:sldIdLst>
  <p:sldSz cx="12192000" cy="6858000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7" userDrawn="1">
          <p15:clr>
            <a:srgbClr val="A4A3A4"/>
          </p15:clr>
        </p15:guide>
        <p15:guide id="2" pos="7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Jensen" initials="RJ" lastIdx="1" clrIdx="0">
    <p:extLst>
      <p:ext uri="{19B8F6BF-5375-455C-9EA6-DF929625EA0E}">
        <p15:presenceInfo xmlns:p15="http://schemas.microsoft.com/office/powerpoint/2012/main" userId="S::rij@odense.dk::403b501b-9c3e-468c-81b6-241d5485d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BD7F3"/>
    <a:srgbClr val="002E5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76" autoAdjust="0"/>
  </p:normalViewPr>
  <p:slideViewPr>
    <p:cSldViewPr snapToObjects="1" showGuides="1">
      <p:cViewPr varScale="1">
        <p:scale>
          <a:sx n="109" d="100"/>
          <a:sy n="109" d="100"/>
        </p:scale>
        <p:origin x="126" y="120"/>
      </p:cViewPr>
      <p:guideLst>
        <p:guide orient="horz" pos="4007"/>
        <p:guide pos="7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Objects="1" showGuides="1">
      <p:cViewPr varScale="1">
        <p:scale>
          <a:sx n="101" d="100"/>
          <a:sy n="101" d="100"/>
        </p:scale>
        <p:origin x="408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C6109-B824-4AA0-9EBE-CCAAEF8D8B9C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F56C-9F3D-41A8-94D7-337B15304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06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1999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Undertitel 2"/>
          <p:cNvSpPr>
            <a:spLocks noGrp="1"/>
          </p:cNvSpPr>
          <p:nvPr>
            <p:ph type="subTitle" idx="1"/>
          </p:nvPr>
        </p:nvSpPr>
        <p:spPr>
          <a:xfrm>
            <a:off x="1400629" y="2732539"/>
            <a:ext cx="8033657" cy="308224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1128"/>
              </a:spcBef>
              <a:buNone/>
              <a:defRPr/>
            </a:lvl1pPr>
          </a:lstStyle>
          <a:p>
            <a:pPr algn="l">
              <a:lnSpc>
                <a:spcPct val="120000"/>
              </a:lnSpc>
              <a:spcBef>
                <a:spcPts val="1128"/>
              </a:spcBef>
            </a:pPr>
            <a:r>
              <a:rPr lang="da-DK" sz="2400">
                <a:solidFill>
                  <a:srgbClr val="08284C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400" dirty="0">
              <a:solidFill>
                <a:srgbClr val="08284C"/>
              </a:solidFill>
              <a:latin typeface="Arial"/>
              <a:cs typeface="Arial"/>
            </a:endParaRPr>
          </a:p>
        </p:txBody>
      </p:sp>
      <p:sp>
        <p:nvSpPr>
          <p:cNvPr id="1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285169" y="2109941"/>
            <a:ext cx="10571472" cy="47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latin typeface="Oswald"/>
                <a:cs typeface="Oswald"/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8" name="Picture 9" descr="knu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29" y="669134"/>
            <a:ext cx="6801097" cy="6076581"/>
          </a:xfrm>
          <a:prstGeom prst="rect">
            <a:avLst/>
          </a:prstGeom>
        </p:spPr>
      </p:pic>
      <p:pic>
        <p:nvPicPr>
          <p:cNvPr id="9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4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 hasCustomPrompt="1"/>
          </p:nvPr>
        </p:nvSpPr>
        <p:spPr>
          <a:xfrm>
            <a:off x="190800" y="144000"/>
            <a:ext cx="11817707" cy="6582930"/>
          </a:xfrm>
          <a:custGeom>
            <a:avLst/>
            <a:gdLst>
              <a:gd name="connsiteX0" fmla="*/ 7647586 w 8863280"/>
              <a:gd name="connsiteY0" fmla="*/ 520542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47586 w 8863280"/>
              <a:gd name="connsiteY4" fmla="*/ 520542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209774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79628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3280" h="6582930">
                <a:moveTo>
                  <a:pt x="7655122" y="540638"/>
                </a:moveTo>
                <a:lnTo>
                  <a:pt x="7662658" y="1189677"/>
                </a:lnTo>
                <a:lnTo>
                  <a:pt x="8863279" y="1199725"/>
                </a:lnTo>
                <a:lnTo>
                  <a:pt x="8863279" y="530590"/>
                </a:lnTo>
                <a:lnTo>
                  <a:pt x="7655122" y="540638"/>
                </a:lnTo>
                <a:close/>
                <a:moveTo>
                  <a:pt x="0" y="0"/>
                </a:moveTo>
                <a:lnTo>
                  <a:pt x="8863280" y="0"/>
                </a:lnTo>
                <a:lnTo>
                  <a:pt x="8863280" y="6582930"/>
                </a:lnTo>
                <a:lnTo>
                  <a:pt x="0" y="658293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17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8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2001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4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21" y="669135"/>
            <a:ext cx="1626108" cy="670560"/>
          </a:xfrm>
          <a:prstGeom prst="rect">
            <a:avLst/>
          </a:prstGeom>
        </p:spPr>
      </p:pic>
      <p:sp>
        <p:nvSpPr>
          <p:cNvPr id="9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20448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194968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8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6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cubicBezTo>
                  <a:pt x="2120615" y="755222"/>
                  <a:pt x="2118236" y="975095"/>
                  <a:pt x="2119426" y="1199727"/>
                </a:cubicBez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12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3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15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80690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496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209243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lnTo>
                  <a:pt x="2119425" y="1199725"/>
                </a:ln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25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knu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850" y="4314385"/>
            <a:ext cx="2678049" cy="2407539"/>
          </a:xfrm>
          <a:prstGeom prst="rect">
            <a:avLst/>
          </a:prstGeom>
        </p:spPr>
      </p:pic>
      <p:sp>
        <p:nvSpPr>
          <p:cNvPr id="7" name="Rectangle 5"/>
          <p:cNvSpPr/>
          <p:nvPr userDrawn="1"/>
        </p:nvSpPr>
        <p:spPr>
          <a:xfrm>
            <a:off x="5829905" y="144000"/>
            <a:ext cx="6187994" cy="6582930"/>
          </a:xfrm>
          <a:prstGeom prst="rect">
            <a:avLst/>
          </a:prstGeom>
          <a:solidFill>
            <a:srgbClr val="002E5E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noProof="0" dirty="0"/>
          </a:p>
        </p:txBody>
      </p:sp>
      <p:sp>
        <p:nvSpPr>
          <p:cNvPr id="6" name="Rectangle 9"/>
          <p:cNvSpPr/>
          <p:nvPr userDrawn="1"/>
        </p:nvSpPr>
        <p:spPr>
          <a:xfrm>
            <a:off x="192001" y="144000"/>
            <a:ext cx="5637905" cy="658293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Undertitel 2"/>
          <p:cNvSpPr>
            <a:spLocks noGrp="1"/>
          </p:cNvSpPr>
          <p:nvPr>
            <p:ph type="subTitle" idx="1"/>
          </p:nvPr>
        </p:nvSpPr>
        <p:spPr>
          <a:xfrm>
            <a:off x="6454460" y="2859976"/>
            <a:ext cx="3696305" cy="3444421"/>
          </a:xfrm>
        </p:spPr>
        <p:txBody>
          <a:bodyPr lIns="0" tIns="0" rIns="0" bIns="0">
            <a:noAutofit/>
          </a:bodyPr>
          <a:lstStyle>
            <a:lvl1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  <a:defRPr>
                <a:solidFill>
                  <a:srgbClr val="FFFFFF"/>
                </a:solidFill>
              </a:defRPr>
            </a:lvl1pPr>
          </a:lstStyle>
          <a:p>
            <a: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</a:pPr>
            <a:r>
              <a:rPr lang="da-DK" sz="2000" b="1" baseline="30000">
                <a:solidFill>
                  <a:schemeClr val="bg1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000" b="1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0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182913" cy="26912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2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9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7281333" cy="6588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Rectangle 5"/>
          <p:cNvSpPr/>
          <p:nvPr userDrawn="1"/>
        </p:nvSpPr>
        <p:spPr>
          <a:xfrm>
            <a:off x="7481455" y="142875"/>
            <a:ext cx="4536373" cy="6588000"/>
          </a:xfrm>
          <a:prstGeom prst="rect">
            <a:avLst/>
          </a:prstGeom>
          <a:solidFill>
            <a:srgbClr val="978F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algn="ctr"/>
            <a:endParaRPr lang="en-US" sz="180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/>
          </p:nvPr>
        </p:nvSpPr>
        <p:spPr>
          <a:xfrm>
            <a:off x="8016213" y="3068638"/>
            <a:ext cx="3566187" cy="32783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/>
          </p:cNvSpPr>
          <p:nvPr userDrawn="1"/>
        </p:nvSpPr>
        <p:spPr>
          <a:xfrm>
            <a:off x="203199" y="2346326"/>
            <a:ext cx="11814629" cy="4375149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7" name="Pladsholder til billede 13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11814629" cy="2203450"/>
          </a:xfrm>
          <a:custGeom>
            <a:avLst/>
            <a:gdLst>
              <a:gd name="connsiteX0" fmla="*/ 7659801 w 8860972"/>
              <a:gd name="connsiteY0" fmla="*/ 531023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31023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2657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6228 w 8860972"/>
              <a:gd name="connsiteY1" fmla="*/ 118110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6943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3371 w 8860972"/>
              <a:gd name="connsiteY1" fmla="*/ 1185869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5394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0972" h="2203450">
                <a:moveTo>
                  <a:pt x="7659801" y="526260"/>
                </a:moveTo>
                <a:cubicBezTo>
                  <a:pt x="7657420" y="746130"/>
                  <a:pt x="7662180" y="975524"/>
                  <a:pt x="7659799" y="1195394"/>
                </a:cubicBezTo>
                <a:lnTo>
                  <a:pt x="8860971" y="1195395"/>
                </a:lnTo>
                <a:lnTo>
                  <a:pt x="8860971" y="526260"/>
                </a:lnTo>
                <a:lnTo>
                  <a:pt x="7659801" y="526260"/>
                </a:lnTo>
                <a:close/>
                <a:moveTo>
                  <a:pt x="0" y="0"/>
                </a:moveTo>
                <a:lnTo>
                  <a:pt x="8860972" y="0"/>
                </a:lnTo>
                <a:lnTo>
                  <a:pt x="8860972" y="2203450"/>
                </a:lnTo>
                <a:lnTo>
                  <a:pt x="0" y="220345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2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2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462847" cy="196735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0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2B46-64DD-234E-8B8D-3948D9123FA6}" type="datetimeFigureOut">
              <a:rPr lang="da-DK" smtClean="0"/>
              <a:t>25-04-2023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873C-9D63-F84D-9703-4BB41D0F0F8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8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  <p:sldLayoutId id="2147483651" r:id="rId4"/>
    <p:sldLayoutId id="2147483654" r:id="rId5"/>
    <p:sldLayoutId id="2147483652" r:id="rId6"/>
    <p:sldLayoutId id="214748365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cap="all" normalizeH="0">
          <a:solidFill>
            <a:schemeClr val="tx1"/>
          </a:solidFill>
          <a:latin typeface="Oswald"/>
          <a:ea typeface="+mj-ea"/>
          <a:cs typeface="Oswa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80000" algn="l" defTabSz="457200" rtl="0" eaLnBrk="1" latinLnBrk="0" hangingPunct="1">
        <a:spcBef>
          <a:spcPts val="120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2559" y="548680"/>
            <a:ext cx="9231874" cy="3960440"/>
          </a:xfrm>
        </p:spPr>
        <p:txBody>
          <a:bodyPr/>
          <a:lstStyle/>
          <a:p>
            <a:br>
              <a:rPr lang="da-DK" sz="3600" b="1" dirty="0"/>
            </a:br>
            <a:br>
              <a:rPr lang="da-DK" sz="3600" b="1" dirty="0"/>
            </a:br>
            <a:br>
              <a:rPr lang="da-DK" sz="3600" b="1" dirty="0"/>
            </a:br>
            <a:r>
              <a:rPr lang="da-DK" sz="3600" b="1" dirty="0"/>
              <a:t>	</a:t>
            </a:r>
            <a:r>
              <a:rPr lang="da-DK" sz="2800" b="1" dirty="0"/>
              <a:t>* 	Status for pesticidfund</a:t>
            </a:r>
            <a:br>
              <a:rPr lang="da-DK" sz="2800" b="1" dirty="0"/>
            </a:br>
            <a:r>
              <a:rPr lang="da-DK" sz="2800" b="1" dirty="0"/>
              <a:t>	* 	ny drikkevandsbekendtgørelse</a:t>
            </a:r>
            <a:br>
              <a:rPr lang="da-DK" sz="2800" b="1" dirty="0"/>
            </a:br>
            <a:r>
              <a:rPr lang="da-DK" sz="2800" b="1" dirty="0"/>
              <a:t>	</a:t>
            </a:r>
            <a:br>
              <a:rPr lang="da-DK" b="1" dirty="0"/>
            </a:br>
            <a:br>
              <a:rPr lang="da-DK" b="1" dirty="0"/>
            </a:br>
            <a:br>
              <a:rPr lang="da-DK" b="1" dirty="0"/>
            </a:br>
            <a:endParaRPr lang="da-D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0629" y="3501008"/>
            <a:ext cx="9231875" cy="2952328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sz="2800" dirty="0"/>
              <a:t>Repræsentantskabsmøde i KVO den 26. april 2023</a:t>
            </a:r>
          </a:p>
          <a:p>
            <a:endParaRPr lang="da-DK" dirty="0"/>
          </a:p>
          <a:p>
            <a:r>
              <a:rPr lang="da-DK" dirty="0"/>
              <a:t>									</a:t>
            </a:r>
            <a:r>
              <a:rPr lang="da-DK" sz="2000" dirty="0"/>
              <a:t>Eva Fischer-Nielsen, Odense Kommune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22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ACD7FA6B-820F-C2E5-6366-C43C5AA4C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420888"/>
            <a:ext cx="9591915" cy="4320479"/>
          </a:xfrm>
        </p:spPr>
        <p:txBody>
          <a:bodyPr/>
          <a:lstStyle/>
          <a:p>
            <a:r>
              <a:rPr lang="da-DK" u="sng" dirty="0"/>
              <a:t>Implementering af drikkevandsdirektivet (høring 15.03-11.04.2023)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Mulighed for i begrænset omfang og under bestemte forudsætninger at give dispensation (stoffer på bilag 1b og 1d)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Overgangsperiode for prøvetagning for ændrede parametre: førstkommende kontrol af enten gruppe A- eller gruppe B-parametre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Stofferne Antimon, Bor og Selen flyttes fra bilag 1 b til 1d (DK fastholder tidligere og nu strengere krav, som derved bliver nationalt fastsatte)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Nye stoffer på bilag 1b: Bisphenol A, ( </a:t>
            </a:r>
            <a:r>
              <a:rPr lang="da-DK" sz="2000" dirty="0" err="1"/>
              <a:t>halogenerede</a:t>
            </a:r>
            <a:r>
              <a:rPr lang="da-DK" sz="2000" dirty="0"/>
              <a:t> </a:t>
            </a:r>
            <a:r>
              <a:rPr lang="da-DK" sz="2000" dirty="0" err="1"/>
              <a:t>eddikesyrer</a:t>
            </a:r>
            <a:r>
              <a:rPr lang="da-DK" sz="2000" dirty="0"/>
              <a:t> og </a:t>
            </a:r>
            <a:r>
              <a:rPr lang="da-DK" sz="2000" dirty="0" err="1"/>
              <a:t>Microcystin</a:t>
            </a:r>
            <a:r>
              <a:rPr lang="da-DK" sz="2000" dirty="0"/>
              <a:t>-LR) skal senest være undersøgt 12-01-2026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1B0984-89F9-FD1F-9015-65F5EA86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1268760"/>
            <a:ext cx="10571472" cy="841181"/>
          </a:xfrm>
        </p:spPr>
        <p:txBody>
          <a:bodyPr/>
          <a:lstStyle/>
          <a:p>
            <a:r>
              <a:rPr lang="da-DK" b="1" dirty="0"/>
              <a:t>Kommende 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nr. ?  Gældende fra 22-05-2023 (?)</a:t>
            </a:r>
          </a:p>
        </p:txBody>
      </p:sp>
    </p:spTree>
    <p:extLst>
      <p:ext uri="{BB962C8B-B14F-4D97-AF65-F5344CB8AC3E}">
        <p14:creationId xmlns:p14="http://schemas.microsoft.com/office/powerpoint/2010/main" val="80727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333BFDA3-2AF5-10A1-13F2-620677FAD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169" y="2727799"/>
            <a:ext cx="9203319" cy="36535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err="1"/>
              <a:t>Halogenerede</a:t>
            </a:r>
            <a:r>
              <a:rPr lang="da-DK" sz="2000" dirty="0"/>
              <a:t> </a:t>
            </a:r>
            <a:r>
              <a:rPr lang="da-DK" sz="2000" dirty="0" err="1"/>
              <a:t>eddikesyrer</a:t>
            </a:r>
            <a:r>
              <a:rPr lang="da-DK" sz="2000" dirty="0"/>
              <a:t> og </a:t>
            </a:r>
            <a:r>
              <a:rPr lang="da-DK" sz="2000" dirty="0" err="1"/>
              <a:t>Microcystin</a:t>
            </a:r>
            <a:r>
              <a:rPr lang="da-DK" sz="2000" dirty="0"/>
              <a:t>-LR kun ved anvendelse af desinfektionsmidler og i tilfælde af mulig opblomstring i kildevand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Parameteren Bly flyttes fra bilag 1d til 1b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Kvalitetskrav for </a:t>
            </a:r>
            <a:r>
              <a:rPr lang="da-DK" sz="2000" dirty="0" err="1"/>
              <a:t>chrom</a:t>
            </a:r>
            <a:r>
              <a:rPr lang="da-DK" sz="2000" dirty="0"/>
              <a:t> skærpes fra 50 µg/L til 25 µg/L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NVOC skal ikke måles på anlæg m. indvinding under 10.000 m3/dag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PFAS udvides fra 12 til 22 stoffer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Bilag 1a </a:t>
            </a:r>
            <a:r>
              <a:rPr lang="da-DK" sz="2000" dirty="0" err="1"/>
              <a:t>Enterokokker</a:t>
            </a:r>
            <a:r>
              <a:rPr lang="da-DK" sz="2000" dirty="0"/>
              <a:t> ændres til </a:t>
            </a:r>
            <a:r>
              <a:rPr lang="da-DK" sz="2000" dirty="0" err="1"/>
              <a:t>intestinale</a:t>
            </a:r>
            <a:r>
              <a:rPr lang="da-DK" sz="2000" dirty="0"/>
              <a:t> </a:t>
            </a:r>
            <a:r>
              <a:rPr lang="da-DK" sz="2000" dirty="0" err="1"/>
              <a:t>enterokokker</a:t>
            </a:r>
            <a:r>
              <a:rPr lang="da-DK" sz="2000" dirty="0"/>
              <a:t> (ingen konsekvenser i praksis, da der allerede måles for denne parameter jf. analysemetoder)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B66B434-2C1B-D54F-C2A3-1043FC58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1268759"/>
            <a:ext cx="10571472" cy="1320319"/>
          </a:xfrm>
        </p:spPr>
        <p:txBody>
          <a:bodyPr/>
          <a:lstStyle/>
          <a:p>
            <a:r>
              <a:rPr lang="da-DK" b="1" dirty="0"/>
              <a:t>Kommende 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nr. ?  Gældende fra 22-05-2023?</a:t>
            </a:r>
          </a:p>
        </p:txBody>
      </p:sp>
    </p:spTree>
    <p:extLst>
      <p:ext uri="{BB962C8B-B14F-4D97-AF65-F5344CB8AC3E}">
        <p14:creationId xmlns:p14="http://schemas.microsoft.com/office/powerpoint/2010/main" val="400809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3FB83D93-1714-4444-BF69-FBBB1F15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844824"/>
            <a:ext cx="8033657" cy="43204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Gældende kontrolprogrammer udløber ved årets udgang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Revision startes efter sommerferien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Revision sker i samarbejde med jer vandværker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D53A2FD-986B-469A-BB9A-2525EFA3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92696"/>
            <a:ext cx="9059303" cy="648072"/>
          </a:xfrm>
        </p:spPr>
        <p:txBody>
          <a:bodyPr/>
          <a:lstStyle/>
          <a:p>
            <a:r>
              <a:rPr lang="da-DK" dirty="0"/>
              <a:t>Kontrolprogrammer</a:t>
            </a:r>
          </a:p>
        </p:txBody>
      </p:sp>
    </p:spTree>
    <p:extLst>
      <p:ext uri="{BB962C8B-B14F-4D97-AF65-F5344CB8AC3E}">
        <p14:creationId xmlns:p14="http://schemas.microsoft.com/office/powerpoint/2010/main" val="29572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A1621DC4-8A3F-42A6-9521-48C874EAB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132857"/>
            <a:ext cx="8033657" cy="3681930"/>
          </a:xfrm>
        </p:spPr>
        <p:txBody>
          <a:bodyPr/>
          <a:lstStyle/>
          <a:p>
            <a:endParaRPr lang="da-DK" dirty="0"/>
          </a:p>
          <a:p>
            <a:r>
              <a:rPr lang="da-DK" sz="3600" b="1" dirty="0"/>
              <a:t>				</a:t>
            </a:r>
            <a:r>
              <a:rPr lang="da-DK" sz="6000" b="1" dirty="0"/>
              <a:t>Spørgsmål?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A28C-B566-4A7F-A9FE-FE6E3DC4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9"/>
            <a:ext cx="8987295" cy="720079"/>
          </a:xfrm>
        </p:spPr>
        <p:txBody>
          <a:bodyPr/>
          <a:lstStyle/>
          <a:p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414003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5EE7B5C4-D042-473B-8BE6-F538674CE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sz="44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F9798A-181F-4BFB-B8AE-628943FC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1556792"/>
            <a:ext cx="10571472" cy="1800199"/>
          </a:xfrm>
        </p:spPr>
        <p:txBody>
          <a:bodyPr/>
          <a:lstStyle/>
          <a:p>
            <a:r>
              <a:rPr lang="da-DK" sz="4000" dirty="0"/>
              <a:t>Tak for opmærksomheden </a:t>
            </a:r>
            <a:r>
              <a:rPr lang="da-DK" sz="4000" dirty="0">
                <a:sym typeface="Wingdings" panose="05000000000000000000" pitchFamily="2" charset="2"/>
              </a:rPr>
              <a:t></a:t>
            </a:r>
            <a:br>
              <a:rPr lang="da-DK" sz="4000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104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4C9E7711-0FE9-4301-BF6B-329B30C2F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409" y="1412776"/>
            <a:ext cx="10441160" cy="5256584"/>
          </a:xfrm>
        </p:spPr>
        <p:txBody>
          <a:bodyPr/>
          <a:lstStyle/>
          <a:p>
            <a:r>
              <a:rPr lang="da-DK" dirty="0"/>
              <a:t>Fund i indvindingsboringer (ca. 89 i alt)</a:t>
            </a:r>
            <a:r>
              <a:rPr lang="da-DK" b="1" dirty="0"/>
              <a:t>:</a:t>
            </a:r>
          </a:p>
          <a:p>
            <a:r>
              <a:rPr lang="da-DK" dirty="0"/>
              <a:t>Før DPC og DMS (2017): under 30 % med ét eller flere pesticider</a:t>
            </a:r>
          </a:p>
          <a:p>
            <a:r>
              <a:rPr lang="da-DK" b="1" dirty="0"/>
              <a:t>Nu (</a:t>
            </a:r>
            <a:r>
              <a:rPr lang="da-DK" b="1" u="sng" dirty="0"/>
              <a:t>april 2023</a:t>
            </a:r>
            <a:r>
              <a:rPr lang="da-DK" b="1" dirty="0"/>
              <a:t>):</a:t>
            </a:r>
          </a:p>
          <a:p>
            <a:r>
              <a:rPr lang="da-DK" b="1" dirty="0"/>
              <a:t>	- 73 % med ét eller flere pesticider</a:t>
            </a:r>
          </a:p>
          <a:p>
            <a:r>
              <a:rPr lang="da-DK" b="1" dirty="0"/>
              <a:t>	- 44 % med DPC (</a:t>
            </a:r>
            <a:r>
              <a:rPr lang="da-DK" b="1" u="sng" dirty="0" err="1"/>
              <a:t>D</a:t>
            </a:r>
            <a:r>
              <a:rPr lang="da-DK" b="1" dirty="0" err="1"/>
              <a:t>es</a:t>
            </a:r>
            <a:r>
              <a:rPr lang="da-DK" b="1" u="sng" dirty="0" err="1"/>
              <a:t>P</a:t>
            </a:r>
            <a:r>
              <a:rPr lang="da-DK" b="1" dirty="0" err="1"/>
              <a:t>henyl-</a:t>
            </a:r>
            <a:r>
              <a:rPr lang="da-DK" b="1" u="sng" dirty="0" err="1"/>
              <a:t>C</a:t>
            </a:r>
            <a:r>
              <a:rPr lang="da-DK" b="1" dirty="0" err="1"/>
              <a:t>hloridazon</a:t>
            </a:r>
            <a:r>
              <a:rPr lang="da-DK" b="1" dirty="0"/>
              <a:t>)</a:t>
            </a:r>
          </a:p>
          <a:p>
            <a:r>
              <a:rPr lang="da-DK" b="1" dirty="0"/>
              <a:t>	- 44 % med DMS (N,N-</a:t>
            </a:r>
            <a:r>
              <a:rPr lang="da-DK" b="1" u="sng" dirty="0" err="1"/>
              <a:t>D</a:t>
            </a:r>
            <a:r>
              <a:rPr lang="da-DK" b="1" dirty="0" err="1"/>
              <a:t>i</a:t>
            </a:r>
            <a:r>
              <a:rPr lang="da-DK" b="1" u="sng" dirty="0" err="1"/>
              <a:t>M</a:t>
            </a:r>
            <a:r>
              <a:rPr lang="da-DK" b="1" dirty="0" err="1"/>
              <a:t>ethyl</a:t>
            </a:r>
            <a:r>
              <a:rPr lang="da-DK" b="1" u="sng" dirty="0" err="1"/>
              <a:t>S</a:t>
            </a:r>
            <a:r>
              <a:rPr lang="da-DK" b="1" dirty="0" err="1"/>
              <a:t>ulfamid</a:t>
            </a:r>
            <a:r>
              <a:rPr lang="da-DK" b="1" dirty="0"/>
              <a:t>)</a:t>
            </a:r>
          </a:p>
          <a:p>
            <a:r>
              <a:rPr lang="da-DK" b="1" dirty="0"/>
              <a:t>	- 19 % med BAM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A446958-A38E-4870-A67A-5D423AA2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8"/>
            <a:ext cx="8987295" cy="720080"/>
          </a:xfrm>
        </p:spPr>
        <p:txBody>
          <a:bodyPr/>
          <a:lstStyle/>
          <a:p>
            <a:r>
              <a:rPr lang="da-DK" sz="3600" dirty="0"/>
              <a:t>Status for pesticidfund </a:t>
            </a:r>
          </a:p>
        </p:txBody>
      </p:sp>
    </p:spTree>
    <p:extLst>
      <p:ext uri="{BB962C8B-B14F-4D97-AF65-F5344CB8AC3E}">
        <p14:creationId xmlns:p14="http://schemas.microsoft.com/office/powerpoint/2010/main" val="210160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04E08A6B-FC4D-467D-8536-0AE5F4112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449" y="1772816"/>
            <a:ext cx="10009112" cy="4896544"/>
          </a:xfrm>
        </p:spPr>
        <p:txBody>
          <a:bodyPr/>
          <a:lstStyle/>
          <a:p>
            <a:r>
              <a:rPr lang="da-DK" dirty="0"/>
              <a:t>3 nye stoffer på bilag 2 – alle som ikke-relevante nedbrydningsprodukter: (efter fund i massescreeningerne og vurdering i vandpanelet – Opfordring til hurtig analyse fra MST for LM5+LM6 m.m.):</a:t>
            </a:r>
          </a:p>
          <a:p>
            <a:r>
              <a:rPr lang="da-DK" b="1" dirty="0"/>
              <a:t>	- </a:t>
            </a:r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LM5 (CGA324007)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Terbuthylazin</a:t>
            </a:r>
            <a:endParaRPr lang="da-DK" b="1" dirty="0"/>
          </a:p>
          <a:p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- LM6 (SYN545666)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Terbuthylazin</a:t>
            </a:r>
            <a:endParaRPr lang="da-DK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b="1" dirty="0">
                <a:cs typeface="Times New Roman" panose="02020603050405020304" pitchFamily="18" charset="0"/>
              </a:rPr>
              <a:t>	- </a:t>
            </a:r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R471811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Chlorothalonil</a:t>
            </a:r>
            <a:endParaRPr lang="da-DK" dirty="0"/>
          </a:p>
          <a:p>
            <a:endParaRPr lang="da-DK" b="1" dirty="0"/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393DF94-81B0-4EC3-BE17-F4A4DBC8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10571472" cy="1080119"/>
          </a:xfrm>
        </p:spPr>
        <p:txBody>
          <a:bodyPr/>
          <a:lstStyle/>
          <a:p>
            <a:r>
              <a:rPr lang="da-DK" b="1" dirty="0"/>
              <a:t>”Ny” drikkevandsbekendtgørelse </a:t>
            </a:r>
            <a:br>
              <a:rPr lang="da-DK" b="1" dirty="0"/>
            </a:br>
            <a:r>
              <a:rPr lang="da-DK" b="1" dirty="0"/>
              <a:t> </a:t>
            </a:r>
            <a:r>
              <a:rPr lang="da-DK" dirty="0"/>
              <a:t>BEK nr. 972 af 21-06-2022 </a:t>
            </a:r>
            <a:r>
              <a:rPr lang="da-DK" sz="2000" dirty="0"/>
              <a:t>(01-07-2022) </a:t>
            </a:r>
          </a:p>
        </p:txBody>
      </p:sp>
    </p:spTree>
    <p:extLst>
      <p:ext uri="{BB962C8B-B14F-4D97-AF65-F5344CB8AC3E}">
        <p14:creationId xmlns:p14="http://schemas.microsoft.com/office/powerpoint/2010/main" val="223448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6D3C81FE-C740-48E3-83E6-707455C48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132856"/>
            <a:ext cx="8871835" cy="4392487"/>
          </a:xfrm>
        </p:spPr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LM6 blev påvist i 18 indtag ud af 250 undersøgte.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fund i koncentrationer over kravværdien for pesticider: 0,12 -0,76 µg/l , 2 fund over den fastsatte sundhedsmæssige acceptable niveau for børn på 0,50 µg/L for indhold af LM6 i drikkevand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under kravværdien</a:t>
            </a:r>
          </a:p>
          <a:p>
            <a:r>
              <a:rPr lang="da-DK" b="1" i="1" dirty="0"/>
              <a:t>Fund af LM6 i GRUMO-boring i Dømmestrup (0,14 µg/L) - lige syd for grænsen til Odense: Der blev undersøgt for LM5, LM6 (+ 5 andre nedbrydningsprodukter fra </a:t>
            </a:r>
            <a:r>
              <a:rPr lang="da-DK" b="1" i="1" dirty="0" err="1"/>
              <a:t>Terbuthylazin</a:t>
            </a:r>
            <a:r>
              <a:rPr lang="da-DK" b="1" i="1" dirty="0"/>
              <a:t>) ved afgang vandværk på Brændekilde, Bellinge, Fangel og Højby Vandværker – uden fund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9A3646-2631-4A3F-B8CA-988BD0DB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52184"/>
            <a:ext cx="10571472" cy="1080119"/>
          </a:xfrm>
        </p:spPr>
        <p:txBody>
          <a:bodyPr/>
          <a:lstStyle/>
          <a:p>
            <a:r>
              <a:rPr lang="da-DK" b="1" dirty="0"/>
              <a:t>”Ny” 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nr. 972  af 21-06-2022 </a:t>
            </a:r>
            <a:r>
              <a:rPr lang="da-DK" sz="2000" dirty="0"/>
              <a:t>(01-07-2022) </a:t>
            </a:r>
          </a:p>
        </p:txBody>
      </p:sp>
    </p:spTree>
    <p:extLst>
      <p:ext uri="{BB962C8B-B14F-4D97-AF65-F5344CB8AC3E}">
        <p14:creationId xmlns:p14="http://schemas.microsoft.com/office/powerpoint/2010/main" val="295760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79AC9280-DBAA-4849-BC8A-E441D4749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212" y="1916832"/>
            <a:ext cx="8033657" cy="4698460"/>
          </a:xfrm>
        </p:spPr>
        <p:txBody>
          <a:bodyPr/>
          <a:lstStyle/>
          <a:p>
            <a:r>
              <a:rPr lang="da-DK" dirty="0"/>
              <a:t>Nyt stof: TFA – </a:t>
            </a:r>
            <a:r>
              <a:rPr lang="da-DK" dirty="0" err="1"/>
              <a:t>trifloureddikesyre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TFA blev fundet i 219 ud af 247 analyserede grundvandsindtag i </a:t>
            </a:r>
            <a:r>
              <a:rPr lang="da-DK" sz="2000" dirty="0" err="1"/>
              <a:t>MSTs</a:t>
            </a:r>
            <a:r>
              <a:rPr lang="da-DK" sz="2000" dirty="0"/>
              <a:t> 2. massescreening i 2020, svarende til 89 pct. I 212 tilfælde over kravværdien for pesticidstoffer på 0,1 </a:t>
            </a:r>
            <a:r>
              <a:rPr lang="da-DK" sz="2000" dirty="0" err="1"/>
              <a:t>μg</a:t>
            </a:r>
            <a:r>
              <a:rPr lang="da-DK" sz="2000" dirty="0"/>
              <a:t>/l, svarende til 86 pct. af de undersøgte indtag. Den højeste koncentration målt i massescreening er 2,4 </a:t>
            </a:r>
            <a:r>
              <a:rPr lang="da-DK" sz="2000" dirty="0" err="1"/>
              <a:t>μg</a:t>
            </a:r>
            <a:r>
              <a:rPr lang="da-DK" sz="2000" dirty="0"/>
              <a:t>/l.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TFA kan dannes som nedbrydningsprodukt fra flere pesticider - men da der ved screeningen blev fundet TFA i de fleste af de undersøgte boringer jævnt ud over landet, konkluderede man, at det sandsynligvis stammede fra spraydåser (drivmiddel i disse) og kølemidler i køleanlæg m.m.</a:t>
            </a:r>
          </a:p>
          <a:p>
            <a:r>
              <a:rPr lang="da-DK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96A3F3-FE0C-4796-981A-921A4536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548680"/>
            <a:ext cx="9059303" cy="990172"/>
          </a:xfrm>
        </p:spPr>
        <p:txBody>
          <a:bodyPr/>
          <a:lstStyle/>
          <a:p>
            <a:r>
              <a:rPr lang="da-DK" b="1" dirty="0"/>
              <a:t>”Ny” drikkevandsbekendtgørelse </a:t>
            </a:r>
            <a:br>
              <a:rPr lang="da-DK" b="1" dirty="0"/>
            </a:br>
            <a:r>
              <a:rPr lang="da-DK" b="1" dirty="0"/>
              <a:t> </a:t>
            </a:r>
            <a:r>
              <a:rPr lang="da-DK" dirty="0"/>
              <a:t>BEK nr. 972 af 21-06-2022 </a:t>
            </a:r>
            <a:r>
              <a:rPr lang="da-DK" sz="2000" dirty="0"/>
              <a:t>(01-07-2022) </a:t>
            </a:r>
          </a:p>
        </p:txBody>
      </p:sp>
    </p:spTree>
    <p:extLst>
      <p:ext uri="{BB962C8B-B14F-4D97-AF65-F5344CB8AC3E}">
        <p14:creationId xmlns:p14="http://schemas.microsoft.com/office/powerpoint/2010/main" val="77116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B27E2EFF-4A8D-47CD-BEB2-D5466EB84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988839"/>
            <a:ext cx="8033657" cy="45365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Da det som pesticidrest, er et </a:t>
            </a:r>
            <a:r>
              <a:rPr lang="da-DK" b="1" dirty="0"/>
              <a:t>ikke relevant nedbrydningsprodukt </a:t>
            </a:r>
            <a:r>
              <a:rPr lang="da-DK" dirty="0"/>
              <a:t>(= iflg. EU ikke har sundhedsmæssige konsekvenser) eller det stammer anvendelsen af andre kemikalier, kan det enkelte land i EU fastsætte nationale grænseværdier ud fra en konkret sundhedsvurdering. Danmark har valgt at fastsætte kravværdien til </a:t>
            </a:r>
            <a:r>
              <a:rPr lang="da-DK" sz="3200" b="1" dirty="0"/>
              <a:t>9 µg/L </a:t>
            </a:r>
            <a:endParaRPr lang="da-DK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i="1" dirty="0"/>
              <a:t>Med denne kravværdi har vi ikke set overskridelser i Odenses vandværker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37CF976-DA74-4B6B-98A9-FA7BE8F6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92697"/>
            <a:ext cx="9059303" cy="648072"/>
          </a:xfrm>
        </p:spPr>
        <p:txBody>
          <a:bodyPr/>
          <a:lstStyle/>
          <a:p>
            <a:r>
              <a:rPr lang="da-DK" sz="3600" b="1" dirty="0"/>
              <a:t>Nyt stof: TFA = </a:t>
            </a:r>
            <a:r>
              <a:rPr lang="da-DK" sz="3600" b="1" dirty="0" err="1"/>
              <a:t>Trifluoreddikesyre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86821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0EFD23F6-E8C0-4C27-BA9E-083298F48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846" y="1772816"/>
            <a:ext cx="9260476" cy="4824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dirty="0"/>
              <a:t>PFAS – Ny kravværdi </a:t>
            </a:r>
            <a:br>
              <a:rPr lang="da-DK" b="1" dirty="0"/>
            </a:br>
            <a:r>
              <a:rPr lang="da-DK" sz="2400" b="1" dirty="0"/>
              <a:t>Sum af </a:t>
            </a:r>
            <a:r>
              <a:rPr lang="da-DK" sz="2400" b="1" dirty="0" err="1"/>
              <a:t>PFOA+PFOS+PFNA+PFHxS</a:t>
            </a:r>
            <a:r>
              <a:rPr lang="da-DK" sz="2400" b="1" dirty="0"/>
              <a:t>: 0,002 µg/L</a:t>
            </a:r>
            <a:endParaRPr lang="da-DK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Tidligere og i </a:t>
            </a:r>
            <a:r>
              <a:rPr lang="da-DK" dirty="0" err="1"/>
              <a:t>bek</a:t>
            </a:r>
            <a:r>
              <a:rPr lang="da-DK" dirty="0"/>
              <a:t>. nr. 972: Sum af 12 PFAS-forbindelser: 0,1 µg/L</a:t>
            </a:r>
          </a:p>
          <a:p>
            <a:r>
              <a:rPr lang="da-DK" sz="2800" b="1" i="1" dirty="0"/>
              <a:t>Foreløbig ingen fund i drikkevandet fra Odenses vandværker.</a:t>
            </a:r>
          </a:p>
          <a:p>
            <a:r>
              <a:rPr lang="da-DK" sz="2000" dirty="0"/>
              <a:t>Et fund i vandet (0,005 µg/L) efter nyt blandingsbatteri på ledningsnettet, kunne ikke verificeres (pakning?)</a:t>
            </a:r>
          </a:p>
          <a:p>
            <a:r>
              <a:rPr lang="da-DK" sz="2000" dirty="0"/>
              <a:t>Fund i 1 boring (</a:t>
            </a:r>
            <a:r>
              <a:rPr lang="da-DK" sz="2000" dirty="0" err="1"/>
              <a:t>PFOA+PFHxS</a:t>
            </a:r>
            <a:r>
              <a:rPr lang="da-DK" sz="2000" dirty="0"/>
              <a:t>): sum ligger under </a:t>
            </a:r>
            <a:r>
              <a:rPr lang="da-DK" sz="2000" b="1" dirty="0"/>
              <a:t>0,002 µg/L</a:t>
            </a:r>
          </a:p>
          <a:p>
            <a:endParaRPr lang="da-DK" dirty="0"/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5D307195-A092-2071-6D85-BCA766D8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60649"/>
            <a:ext cx="9073257" cy="1080789"/>
          </a:xfrm>
        </p:spPr>
        <p:txBody>
          <a:bodyPr/>
          <a:lstStyle/>
          <a:p>
            <a:r>
              <a:rPr lang="da-DK" b="1" dirty="0"/>
              <a:t>”Ny” 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nr. 972  af 21-06-2022 </a:t>
            </a:r>
            <a:r>
              <a:rPr lang="da-DK" sz="2000" dirty="0"/>
              <a:t>(01-07-2022) </a:t>
            </a:r>
          </a:p>
        </p:txBody>
      </p:sp>
    </p:spTree>
    <p:extLst>
      <p:ext uri="{BB962C8B-B14F-4D97-AF65-F5344CB8AC3E}">
        <p14:creationId xmlns:p14="http://schemas.microsoft.com/office/powerpoint/2010/main" val="13365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6AE61347-21EA-0E27-4E43-3EE90CFAF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3284984"/>
            <a:ext cx="8033657" cy="3384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Frist for vandværkernes kontrol for </a:t>
            </a:r>
            <a:r>
              <a:rPr lang="da-DK" b="1" dirty="0"/>
              <a:t>sum af PFAS og </a:t>
            </a:r>
            <a:r>
              <a:rPr lang="da-DK" sz="2400" b="1" dirty="0" err="1"/>
              <a:t>PFOA+PFOS+PFNA+PFHxS</a:t>
            </a:r>
            <a:r>
              <a:rPr lang="da-DK" sz="2400" b="1" dirty="0"/>
              <a:t>: Frist er 21-11-2022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b="1" dirty="0"/>
          </a:p>
          <a:p>
            <a:r>
              <a:rPr lang="da-DK" b="1" dirty="0"/>
              <a:t>Fristen er overholdt for alle Odenses vandværker </a:t>
            </a:r>
            <a:endParaRPr lang="da-DK" sz="2400" b="1" dirty="0"/>
          </a:p>
          <a:p>
            <a:endParaRPr lang="da-DK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773DD53-66E5-A9CB-83A5-04FE4B93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1484785"/>
            <a:ext cx="10571472" cy="1104294"/>
          </a:xfrm>
        </p:spPr>
        <p:txBody>
          <a:bodyPr/>
          <a:lstStyle/>
          <a:p>
            <a:r>
              <a:rPr lang="da-DK" b="1" dirty="0"/>
              <a:t>Nuværende 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nr. 1138  af 03-10-2022 </a:t>
            </a:r>
            <a:r>
              <a:rPr lang="da-DK" sz="2000" dirty="0"/>
              <a:t>(10-10-2023)</a:t>
            </a:r>
            <a:br>
              <a:rPr lang="da-DK" sz="2000" dirty="0"/>
            </a:b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80164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6F731B93-A43E-B3AF-C8FB-E99DC66DA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Data fra grundvandsovervågningen viser væsentlig risiko for fund af 2 nye stoffer, som derfor bliver medtaget på pesticidlisten/bilag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dirty="0" err="1"/>
              <a:t>Pentachlorbenzen</a:t>
            </a:r>
            <a:r>
              <a:rPr lang="da-DK" b="1" dirty="0"/>
              <a:t> (relevant metabolit)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dirty="0"/>
              <a:t>PPU (ikke relevant metabolit)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dirty="0"/>
              <a:t>9 </a:t>
            </a:r>
            <a:r>
              <a:rPr lang="da-DK" b="1"/>
              <a:t>stoffer bliver </a:t>
            </a:r>
            <a:r>
              <a:rPr lang="da-DK" b="1" dirty="0"/>
              <a:t>fjernet fra pesticidlisten/bilag 2</a:t>
            </a:r>
          </a:p>
          <a:p>
            <a:r>
              <a:rPr lang="da-DK" sz="2000" dirty="0"/>
              <a:t>Ændringerne medtages i den kommende revision af bekendtgørelsen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BE98FDC-C6D7-0ECF-F74E-ADCFBB719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1340769"/>
            <a:ext cx="10571472" cy="1248310"/>
          </a:xfrm>
        </p:spPr>
        <p:txBody>
          <a:bodyPr/>
          <a:lstStyle/>
          <a:p>
            <a:r>
              <a:rPr lang="da-DK" dirty="0" err="1"/>
              <a:t>Mst</a:t>
            </a:r>
            <a:r>
              <a:rPr lang="da-DK" dirty="0"/>
              <a:t>-HØRING 29.09.2022-31.10.2023</a:t>
            </a:r>
            <a:br>
              <a:rPr lang="da-DK" dirty="0"/>
            </a:br>
            <a:r>
              <a:rPr lang="da-DK" dirty="0"/>
              <a:t>PARAMETRE PÅ BILAG 2</a:t>
            </a:r>
          </a:p>
        </p:txBody>
      </p:sp>
    </p:spTree>
    <p:extLst>
      <p:ext uri="{BB962C8B-B14F-4D97-AF65-F5344CB8AC3E}">
        <p14:creationId xmlns:p14="http://schemas.microsoft.com/office/powerpoint/2010/main" val="53855527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denseFarver">
      <a:dk1>
        <a:srgbClr val="002E5E"/>
      </a:dk1>
      <a:lt1>
        <a:srgbClr val="0098CE"/>
      </a:lt1>
      <a:dk2>
        <a:srgbClr val="00708D"/>
      </a:dk2>
      <a:lt2>
        <a:srgbClr val="CDA000"/>
      </a:lt2>
      <a:accent1>
        <a:srgbClr val="FFDC00"/>
      </a:accent1>
      <a:accent2>
        <a:srgbClr val="A7172B"/>
      </a:accent2>
      <a:accent3>
        <a:srgbClr val="E61770"/>
      </a:accent3>
      <a:accent4>
        <a:srgbClr val="00643F"/>
      </a:accent4>
      <a:accent5>
        <a:srgbClr val="008F49"/>
      </a:accent5>
      <a:accent6>
        <a:srgbClr val="97BF0D"/>
      </a:accent6>
      <a:hlink>
        <a:srgbClr val="AEA8A3"/>
      </a:hlink>
      <a:folHlink>
        <a:srgbClr val="E2DCD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DK_DK_16X9_ppt 20170116.potx" id="{9C276D58-240D-4CE2-94DA-FBBC65FAF08C}" vid="{426B1FBC-53A4-4AB2-BA0C-9870ECE135A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3D0E69DB2C8747AC7D06AAFAF441F8" ma:contentTypeVersion="14" ma:contentTypeDescription="Opret et nyt dokument." ma:contentTypeScope="" ma:versionID="4c20eaa370d28621b6870911b8b45205">
  <xsd:schema xmlns:xsd="http://www.w3.org/2001/XMLSchema" xmlns:xs="http://www.w3.org/2001/XMLSchema" xmlns:p="http://schemas.microsoft.com/office/2006/metadata/properties" xmlns:ns2="fcd2fef3-5710-459b-9daa-3604a24cd156" xmlns:ns3="af239d8a-b15d-4522-a310-82987d829df4" targetNamespace="http://schemas.microsoft.com/office/2006/metadata/properties" ma:root="true" ma:fieldsID="38b2dfb18b1963b9178e387d46ffd2d7" ns2:_="" ns3:_="">
    <xsd:import namespace="fcd2fef3-5710-459b-9daa-3604a24cd156"/>
    <xsd:import namespace="af239d8a-b15d-4522-a310-82987d829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2fef3-5710-459b-9daa-3604a24cd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ff0cfafe-c4cb-4803-b43c-89d121153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39d8a-b15d-4522-a310-82987d829df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acce73d-44c2-4473-bfd6-ac3009e1559f}" ma:internalName="TaxCatchAll" ma:showField="CatchAllData" ma:web="af239d8a-b15d-4522-a310-82987d829d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028CFC-AB7D-4953-A677-D85012E49BEA}"/>
</file>

<file path=customXml/itemProps2.xml><?xml version="1.0" encoding="utf-8"?>
<ds:datastoreItem xmlns:ds="http://schemas.openxmlformats.org/officeDocument/2006/customXml" ds:itemID="{A609C6BF-429D-4F33-ABF9-7B8593B24347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2538</TotalTime>
  <Words>926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Oswald</vt:lpstr>
      <vt:lpstr>Kontortema</vt:lpstr>
      <vt:lpstr>    *  Status for pesticidfund  *  ny drikkevandsbekendtgørelse     </vt:lpstr>
      <vt:lpstr>Status for pesticidfund </vt:lpstr>
      <vt:lpstr>”Ny” drikkevandsbekendtgørelse   BEK nr. 972 af 21-06-2022 (01-07-2022) </vt:lpstr>
      <vt:lpstr>”Ny” drikkevandsbekendtgørelse  BEK nr. 972  af 21-06-2022 (01-07-2022) </vt:lpstr>
      <vt:lpstr>”Ny” drikkevandsbekendtgørelse   BEK nr. 972 af 21-06-2022 (01-07-2022) </vt:lpstr>
      <vt:lpstr>Nyt stof: TFA = Trifluoreddikesyre</vt:lpstr>
      <vt:lpstr>”Ny” drikkevandsbekendtgørelse  BEK nr. 972  af 21-06-2022 (01-07-2022) </vt:lpstr>
      <vt:lpstr>Nuværende drikkevandsbekendtgørelse  BEK nr. 1138  af 03-10-2022 (10-10-2023) </vt:lpstr>
      <vt:lpstr>Mst-HØRING 29.09.2022-31.10.2023 PARAMETRE PÅ BILAG 2</vt:lpstr>
      <vt:lpstr>Kommende drikkevandsbekendtgørelse  BEK nr. ?  Gældende fra 22-05-2023 (?)</vt:lpstr>
      <vt:lpstr>Kommende drikkevandsbekendtgørelse  BEK nr. ?  Gældende fra 22-05-2023?</vt:lpstr>
      <vt:lpstr>Kontrolprogrammer</vt:lpstr>
      <vt:lpstr>PowerPoint-præsentation</vt:lpstr>
      <vt:lpstr>Tak for opmærksomheden  </vt:lpstr>
    </vt:vector>
  </TitlesOfParts>
  <Company>Red Ink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Richard Jensen</dc:creator>
  <cp:lastModifiedBy>Eva Fischer-Nielsen</cp:lastModifiedBy>
  <cp:revision>147</cp:revision>
  <cp:lastPrinted>2023-04-25T12:21:29Z</cp:lastPrinted>
  <dcterms:created xsi:type="dcterms:W3CDTF">2018-03-06T09:32:33Z</dcterms:created>
  <dcterms:modified xsi:type="dcterms:W3CDTF">2023-04-25T13:00:30Z</dcterms:modified>
</cp:coreProperties>
</file>